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72" r:id="rId1"/>
  </p:sldMasterIdLst>
  <p:notesMasterIdLst>
    <p:notesMasterId r:id="rId23"/>
  </p:notesMasterIdLst>
  <p:handoutMasterIdLst>
    <p:handoutMasterId r:id="rId24"/>
  </p:handoutMasterIdLst>
  <p:sldIdLst>
    <p:sldId id="261" r:id="rId2"/>
    <p:sldId id="257" r:id="rId3"/>
    <p:sldId id="294" r:id="rId4"/>
    <p:sldId id="293" r:id="rId5"/>
    <p:sldId id="296" r:id="rId6"/>
    <p:sldId id="303" r:id="rId7"/>
    <p:sldId id="304" r:id="rId8"/>
    <p:sldId id="305" r:id="rId9"/>
    <p:sldId id="306" r:id="rId10"/>
    <p:sldId id="295" r:id="rId11"/>
    <p:sldId id="297" r:id="rId12"/>
    <p:sldId id="263" r:id="rId13"/>
    <p:sldId id="300" r:id="rId14"/>
    <p:sldId id="299" r:id="rId15"/>
    <p:sldId id="298" r:id="rId16"/>
    <p:sldId id="275" r:id="rId17"/>
    <p:sldId id="301" r:id="rId18"/>
    <p:sldId id="302" r:id="rId19"/>
    <p:sldId id="307" r:id="rId20"/>
    <p:sldId id="292" r:id="rId21"/>
    <p:sldId id="291" r:id="rId22"/>
  </p:sldIdLst>
  <p:sldSz cx="12192000" cy="6858000"/>
  <p:notesSz cx="6858000" cy="9144000"/>
  <p:embeddedFontLst>
    <p:embeddedFont>
      <p:font typeface="Gen Jyuu Gothic Bold" panose="020B0602020203020207" pitchFamily="34" charset="-120"/>
      <p:bold r:id="rId25"/>
    </p:embeddedFont>
    <p:embeddedFont>
      <p:font typeface="Microsoft JhengHei UI" panose="020B0604030504040204" pitchFamily="34" charset="-120"/>
      <p:regular r:id="rId26"/>
      <p:bold r:id="rId27"/>
    </p:embeddedFont>
    <p:embeddedFont>
      <p:font typeface="Gen Shin Gothic Medium" panose="020B0402020203020207" pitchFamily="34" charset="-120"/>
      <p:regular r:id="rId28"/>
    </p:embeddedFont>
    <p:embeddedFont>
      <p:font typeface="Gen Jyuu Gothic Monospace Bold" panose="020B0609020203020207" pitchFamily="49" charset="-120"/>
      <p:bold r:id="rId29"/>
    </p:embeddedFont>
    <p:embeddedFont>
      <p:font typeface="Gen Shin Gothic P Medium" panose="020B0402020203020207" pitchFamily="34" charset="-120"/>
      <p:regular r:id="rId30"/>
    </p:embeddedFont>
    <p:embeddedFont>
      <p:font typeface="Cambria Math" panose="02040503050406030204" pitchFamily="18" charset="0"/>
      <p:regular r:id="rId31"/>
    </p:embeddedFont>
    <p:embeddedFont>
      <p:font typeface="Gen Jyuu Gothic Medium" panose="020B0402020203020207" pitchFamily="34" charset="-120"/>
      <p:regular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1C2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4706" autoAdjust="0"/>
  </p:normalViewPr>
  <p:slideViewPr>
    <p:cSldViewPr snapToGrid="0">
      <p:cViewPr varScale="1">
        <p:scale>
          <a:sx n="76" d="100"/>
          <a:sy n="76" d="100"/>
        </p:scale>
        <p:origin x="524" y="6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0E8C005-3172-4E56-9156-FD7870F94231}" type="datetime2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2018年6月15日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08FAD1D-910E-4884-9F17-0200497759DD}" type="datetime2">
              <a:rPr lang="zh-TW" altLang="en-US" smtClean="0"/>
              <a:pPr/>
              <a:t>2018年6月15日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 smtClean="0"/>
              <a:t>按一下以編輯母片文字樣式</a:t>
            </a:r>
          </a:p>
          <a:p>
            <a:pPr lvl="1" rtl="0"/>
            <a:r>
              <a:rPr lang="zh-TW" altLang="en-US" noProof="0" dirty="0" smtClean="0"/>
              <a:t>第二層</a:t>
            </a:r>
          </a:p>
          <a:p>
            <a:pPr lvl="2" rtl="0"/>
            <a:r>
              <a:rPr lang="zh-TW" altLang="en-US" noProof="0" dirty="0" smtClean="0"/>
              <a:t>第三層</a:t>
            </a:r>
          </a:p>
          <a:p>
            <a:pPr lvl="3" rtl="0"/>
            <a:r>
              <a:rPr lang="zh-TW" altLang="en-US" noProof="0" dirty="0" smtClean="0"/>
              <a:t>第四層</a:t>
            </a:r>
          </a:p>
          <a:p>
            <a:pPr lvl="4" rtl="0"/>
            <a:r>
              <a:rPr lang="zh-TW" altLang="en-US" noProof="0" dirty="0" smtClean="0"/>
              <a:t>第五層</a:t>
            </a:r>
            <a:endParaRPr lang="zh-TW" altLang="en-US" noProof="0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2869989-EB00-4EE7-BCB5-25BDC5BB29F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1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5499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zh-TW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zh-TW" smtClean="0"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4793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zh-TW" smtClean="0"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3644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12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87429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zh-TW" smtClean="0"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4083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zh-TW" smtClean="0"/>
              <a:t>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2358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17CC1-3613-4C4F-BB51-2AA7DBB4C2B8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5A24-0FBA-48DD-902A-6CE90CDC66F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1" name="直線接點 10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​​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​​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​​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​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​​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​​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​​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群組 26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5" name="直線接點 4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​​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群組 4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接點 5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接點 5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接點 5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線接點 5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1" name="直線接點 5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​​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​​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群組 27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9" name="直線接點 28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群組 33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接點 42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接點 43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直線接點 34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接點​​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接點 38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1" name="直線接點​​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82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8392-5C5C-45F6-8F89-DC4807D81C95}" type="datetime2">
              <a:rPr lang="zh-TW" altLang="en-US" smtClean="0"/>
              <a:pPr/>
              <a:t>2018年6月15日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247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02441-A415-40E6-B767-261B5D217FD4}" type="datetime2">
              <a:rPr lang="zh-TW" altLang="en-US" smtClean="0"/>
              <a:pPr/>
              <a:t>2018年6月15日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333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DC83-CBC4-433C-A680-A4A18AB55000}" type="datetime2">
              <a:rPr lang="zh-TW" altLang="en-US" smtClean="0"/>
              <a:pPr/>
              <a:t>2018年6月15日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001783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17CC1-3613-4C4F-BB51-2AA7DBB4C2B8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5A24-0FBA-48DD-902A-6CE90CDC66F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1" name="直線接點 10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​​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​​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​​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​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​​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​​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​​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​​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​​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群組 26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5" name="直線接點​​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群組 4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接點 5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接點 5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接點 5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線接點 5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1" name="直線接點 5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​​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​​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群組 27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9" name="直線接點 28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群組 33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接點 42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接點 43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直線接點 34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​​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接點 38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1" name="直線接點​​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9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DC83-CBC4-433C-A680-A4A18AB55000}" type="datetime2">
              <a:rPr lang="zh-TW" altLang="en-US" smtClean="0"/>
              <a:pPr/>
              <a:t>2018年6月15日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78393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DC83-CBC4-433C-A680-A4A18AB55000}" type="datetime2">
              <a:rPr lang="zh-TW" altLang="en-US" smtClean="0"/>
              <a:pPr/>
              <a:t>2018年6月15日</a:t>
            </a:fld>
            <a:endParaRPr lang="zh-TW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30946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014D5-A26D-4BC6-B967-5C8DC462FB42}" type="datetime2">
              <a:rPr lang="zh-TW" altLang="en-US" smtClean="0"/>
              <a:pPr/>
              <a:t>2018年6月15日</a:t>
            </a:fld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801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9A11-8BF8-45F7-B92C-261B55DE08FE}" type="datetime2">
              <a:rPr lang="zh-TW" altLang="en-US" smtClean="0"/>
              <a:pPr/>
              <a:t>2018年6月15日</a:t>
            </a:fld>
            <a:endParaRPr lang="zh-TW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grpSp>
        <p:nvGrpSpPr>
          <p:cNvPr id="10" name="群組 9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1" name="直線接點​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​​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​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​​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​​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​​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​​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​​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​​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​​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​​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​​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​​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群組 26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5" name="直線接點​​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​​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​​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​​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群組 4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接點 5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接點 5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接點​​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線接點 5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1" name="直線接點 5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​​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群組 27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9" name="直線接點​​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​​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​​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​​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群組 33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40" name="直線接點​​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​​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​​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接點​​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接點​​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直線接點​​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接點 38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1243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6DAC134-9EF5-4B7F-A61E-56D77C662044}" type="datetime2">
              <a:rPr lang="zh-TW" altLang="en-US" smtClean="0"/>
              <a:pPr/>
              <a:t>2018年6月15日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grpSp>
        <p:nvGrpSpPr>
          <p:cNvPr id="10" name="群組 9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1" name="直線接點 10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​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​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​​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​​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​​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​​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群組 26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5" name="直線接點 4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群組 4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接點 5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接點 5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接點​​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線接點​​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1" name="直線接點​​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​​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群組 27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9" name="直線接點 28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群組 33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接點​​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接點 43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直線接點​​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接點 38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矩形 60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62" name="直線接點 61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95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17CC1-3613-4C4F-BB51-2AA7DBB4C2B8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5A24-0FBA-48DD-902A-6CE90CDC66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213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ECDDC83-CBC4-433C-A680-A4A18AB55000}" type="datetime2">
              <a:rPr lang="zh-TW" altLang="en-US" smtClean="0"/>
              <a:pPr/>
              <a:t>2018年6月15日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群組 10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12" name="直線接點​​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​​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​​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​​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​​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​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​​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群組 2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6" name="直線接點​​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​​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​​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群組 5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7" name="直線接點​​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接點​​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接點​​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線接點 5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線接點​​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直線接點​​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​​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​​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​​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群組 2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30" name="直線接點​​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​​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​​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​​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​​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群組 3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41" name="直線接點 4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​​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接點​​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接點​​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接點 4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直線接點​​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​​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接點​​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接點​​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2" name="直線接點​​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004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90764" y="2038327"/>
            <a:ext cx="9298642" cy="1437533"/>
          </a:xfrm>
        </p:spPr>
        <p:txBody>
          <a:bodyPr rtlCol="0">
            <a:normAutofit fontScale="90000"/>
          </a:bodyPr>
          <a:lstStyle/>
          <a:p>
            <a:pPr rtl="0"/>
            <a:r>
              <a:rPr lang="zh-TW" altLang="en-US" dirty="0" smtClean="0">
                <a:solidFill>
                  <a:srgbClr val="0070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類神經網路</a:t>
            </a:r>
            <a:r>
              <a:rPr lang="zh-TW" altLang="en-US" dirty="0" smtClean="0">
                <a:solidFill>
                  <a:srgbClr val="FF000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介紹</a:t>
            </a:r>
            <a:r>
              <a:rPr lang="zh-TW" altLang="en-US" dirty="0" smtClean="0">
                <a:solidFill>
                  <a:srgbClr val="0070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與</a:t>
            </a:r>
            <a:r>
              <a:rPr lang="zh-TW" altLang="en-US" dirty="0" smtClean="0">
                <a:solidFill>
                  <a:srgbClr val="00B05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實作</a:t>
            </a:r>
            <a:endParaRPr lang="zh-TW" altLang="en-US" dirty="0">
              <a:solidFill>
                <a:srgbClr val="00B05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284656" y="5750534"/>
            <a:ext cx="3886760" cy="668554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 smtClean="0">
                <a:solidFill>
                  <a:schemeClr val="accent2">
                    <a:lumMod val="50000"/>
                  </a:schemeClr>
                </a:solidFill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>統計碩一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> </a:t>
            </a:r>
            <a:r>
              <a:rPr lang="zh-TW" altLang="en-US" dirty="0" smtClean="0">
                <a:solidFill>
                  <a:schemeClr val="accent2">
                    <a:lumMod val="50000"/>
                  </a:schemeClr>
                </a:solidFill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>鄭昕東 曹立諭</a:t>
            </a:r>
            <a:endParaRPr lang="zh-TW" altLang="en-US" dirty="0">
              <a:solidFill>
                <a:schemeClr val="accent2">
                  <a:lumMod val="50000"/>
                </a:schemeClr>
              </a:solidFill>
              <a:latin typeface="Gen Jyuu Gothic Monospace Bold" panose="020B0609020203020207" pitchFamily="49" charset="-120"/>
              <a:ea typeface="Gen Jyuu Gothic Monospace Bold" panose="020B0609020203020207" pitchFamily="49" charset="-120"/>
              <a:cs typeface="Gen Jyuu Gothic Monospace Bold" panose="020B0609020203020207" pitchFamily="49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191" y="4753057"/>
            <a:ext cx="1574565" cy="157456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46" y="59709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220514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5183" y="2224784"/>
            <a:ext cx="874776" cy="3960000"/>
          </a:xfrm>
        </p:spPr>
        <p:txBody>
          <a:bodyPr>
            <a:noAutofit/>
          </a:bodyPr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卷</a:t>
            </a:r>
            <a:r>
              <a:rPr lang="zh-TW" altLang="en-US" dirty="0">
                <a:solidFill>
                  <a:srgbClr val="FF000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積</a:t>
            </a:r>
            <a:r>
              <a:rPr lang="zh-TW" altLang="en-US" dirty="0" smtClean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神經</a:t>
            </a:r>
            <a:r>
              <a:rPr lang="zh-TW" altLang="en-US" dirty="0" smtClean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網路</a:t>
            </a:r>
            <a:endParaRPr lang="zh-TW" altLang="en-US" dirty="0"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12" y="593873"/>
            <a:ext cx="1080000" cy="1080000"/>
          </a:xfrm>
          <a:prstGeom prst="rect">
            <a:avLst/>
          </a:prstGeom>
        </p:spPr>
      </p:pic>
      <p:sp>
        <p:nvSpPr>
          <p:cNvPr id="31" name="圓角矩形 30"/>
          <p:cNvSpPr/>
          <p:nvPr/>
        </p:nvSpPr>
        <p:spPr>
          <a:xfrm>
            <a:off x="2892555" y="773873"/>
            <a:ext cx="1440000" cy="7200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>
                <a:solidFill>
                  <a:srgbClr val="00B05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CNN</a:t>
            </a:r>
            <a:endParaRPr lang="zh-TW" altLang="en-US" sz="4000" dirty="0">
              <a:solidFill>
                <a:srgbClr val="00B05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pic>
        <p:nvPicPr>
          <p:cNvPr id="3074" name="Picture 2" descr="https://cdn-images-1.medium.com/max/1117/1*7Q0lMIi6W-H5p_KuymEez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548" y="2404784"/>
            <a:ext cx="8223313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文字方塊 31"/>
          <p:cNvSpPr txBox="1"/>
          <p:nvPr/>
        </p:nvSpPr>
        <p:spPr>
          <a:xfrm>
            <a:off x="4405156" y="903040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將影像透過卷積層、池化層，提取影像的特徵</a:t>
            </a:r>
            <a:endParaRPr lang="zh-TW" altLang="en-US" sz="2400" dirty="0">
              <a:solidFill>
                <a:srgbClr val="00206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852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4223611" y="1748469"/>
            <a:ext cx="38779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7200" dirty="0" smtClean="0">
                <a:solidFill>
                  <a:srgbClr val="FF000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Part2</a:t>
            </a:r>
            <a:endParaRPr lang="en-US" altLang="zh-TW" sz="7200" dirty="0" smtClean="0">
              <a:solidFill>
                <a:srgbClr val="FF000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  <a:p>
            <a:pPr algn="ctr"/>
            <a:r>
              <a:rPr lang="zh-TW" altLang="en-US" sz="7200" dirty="0" smtClean="0">
                <a:solidFill>
                  <a:srgbClr val="FF000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資料整理</a:t>
            </a:r>
            <a:endParaRPr lang="zh-TW" altLang="en-US" sz="7200" dirty="0">
              <a:solidFill>
                <a:srgbClr val="FF000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2203779" y="4899632"/>
            <a:ext cx="2160000" cy="508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200" dirty="0" smtClean="0">
                <a:solidFill>
                  <a:schemeClr val="bg1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資料選定</a:t>
            </a:r>
            <a:endParaRPr lang="zh-TW" altLang="en-US" sz="2200" dirty="0">
              <a:solidFill>
                <a:schemeClr val="bg1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5095960" y="4899632"/>
            <a:ext cx="2160000" cy="508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200" dirty="0" smtClean="0">
                <a:solidFill>
                  <a:schemeClr val="bg1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變數說明</a:t>
            </a:r>
            <a:endParaRPr lang="zh-TW" altLang="en-US" sz="2200" dirty="0">
              <a:solidFill>
                <a:schemeClr val="bg1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8101596" y="4899632"/>
            <a:ext cx="2232000" cy="508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200" dirty="0" smtClean="0">
                <a:solidFill>
                  <a:schemeClr val="bg1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資料清理與轉換</a:t>
            </a:r>
            <a:endParaRPr lang="zh-TW" altLang="en-US" sz="2200" dirty="0">
              <a:solidFill>
                <a:schemeClr val="bg1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cxnSp>
        <p:nvCxnSpPr>
          <p:cNvPr id="36" name="直線接點 35"/>
          <p:cNvCxnSpPr/>
          <p:nvPr/>
        </p:nvCxnSpPr>
        <p:spPr>
          <a:xfrm flipH="1">
            <a:off x="3283779" y="4056793"/>
            <a:ext cx="1080000" cy="7684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H="1" flipV="1">
            <a:off x="8203771" y="4038805"/>
            <a:ext cx="1080000" cy="7684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線接點 37"/>
          <p:cNvCxnSpPr>
            <a:endCxn id="6" idx="2"/>
          </p:cNvCxnSpPr>
          <p:nvPr/>
        </p:nvCxnSpPr>
        <p:spPr>
          <a:xfrm flipH="1" flipV="1">
            <a:off x="6162606" y="4056793"/>
            <a:ext cx="1888" cy="75042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03" y="576051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7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67724" y="801732"/>
            <a:ext cx="2605086" cy="850392"/>
          </a:xfrm>
        </p:spPr>
        <p:txBody>
          <a:bodyPr rtlCol="0"/>
          <a:lstStyle/>
          <a:p>
            <a:pPr rtl="0"/>
            <a:r>
              <a:rPr lang="zh-TW" altLang="en-US" dirty="0" smtClean="0">
                <a:solidFill>
                  <a:srgbClr val="0070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資料選定</a:t>
            </a:r>
            <a:endParaRPr lang="zh-TW" altLang="en-US" dirty="0">
              <a:solidFill>
                <a:srgbClr val="0070C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05256" y="2359152"/>
            <a:ext cx="203132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資料名稱</a:t>
            </a:r>
            <a:endParaRPr lang="en-US" altLang="zh-TW" sz="3600" dirty="0" smtClean="0"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  <a:p>
            <a:endParaRPr lang="en-US" altLang="zh-TW" sz="3600" dirty="0" smtClean="0"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  <a:p>
            <a:r>
              <a:rPr lang="zh-TW" altLang="en-US" sz="3600" dirty="0" smtClean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資料筆數</a:t>
            </a:r>
            <a:endParaRPr lang="en-US" altLang="zh-TW" sz="3600" dirty="0" smtClean="0"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  <a:p>
            <a:endParaRPr lang="en-US" altLang="zh-TW" sz="3600" dirty="0" smtClean="0"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  <a:p>
            <a:r>
              <a:rPr lang="zh-TW" altLang="en-US" sz="3600" dirty="0" smtClean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資料</a:t>
            </a:r>
            <a:r>
              <a:rPr lang="zh-TW" altLang="en-US" sz="3600" dirty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網址</a:t>
            </a:r>
          </a:p>
        </p:txBody>
      </p:sp>
      <p:cxnSp>
        <p:nvCxnSpPr>
          <p:cNvPr id="6" name="直線接點 5"/>
          <p:cNvCxnSpPr/>
          <p:nvPr/>
        </p:nvCxnSpPr>
        <p:spPr>
          <a:xfrm>
            <a:off x="2936581" y="2404872"/>
            <a:ext cx="0" cy="5303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2936581" y="3497705"/>
            <a:ext cx="0" cy="5303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2936581" y="4587240"/>
            <a:ext cx="0" cy="5303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046767" y="2412004"/>
            <a:ext cx="46185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 smtClean="0">
                <a:solidFill>
                  <a:srgbClr val="00B05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手寫</a:t>
            </a:r>
            <a:r>
              <a:rPr lang="zh-TW" altLang="en-US" sz="3200" dirty="0" smtClean="0">
                <a:solidFill>
                  <a:srgbClr val="00B05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辨識 </a:t>
            </a:r>
            <a:r>
              <a:rPr lang="en-US" altLang="zh-TW" sz="3200" dirty="0" smtClean="0">
                <a:solidFill>
                  <a:srgbClr val="00B05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(MNIST DATA)</a:t>
            </a:r>
            <a:endParaRPr lang="zh-TW" altLang="zh-TW" sz="3200" dirty="0">
              <a:solidFill>
                <a:srgbClr val="00B05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46767" y="3497925"/>
            <a:ext cx="17652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0B05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7</a:t>
            </a:r>
            <a:r>
              <a:rPr lang="en-US" altLang="zh-TW" sz="3200" dirty="0" smtClean="0">
                <a:solidFill>
                  <a:srgbClr val="00B05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0000</a:t>
            </a:r>
            <a:r>
              <a:rPr lang="zh-TW" altLang="zh-TW" sz="3200" dirty="0" smtClean="0">
                <a:solidFill>
                  <a:srgbClr val="00B05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筆</a:t>
            </a:r>
            <a:endParaRPr lang="zh-TW" altLang="zh-TW" sz="3200" dirty="0">
              <a:solidFill>
                <a:srgbClr val="00B05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36581" y="4600122"/>
            <a:ext cx="75264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solidFill>
                  <a:srgbClr val="00B050"/>
                </a:solidFill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> </a:t>
            </a:r>
            <a:r>
              <a:rPr lang="en-US" altLang="zh-TW" sz="2800" dirty="0">
                <a:solidFill>
                  <a:srgbClr val="00B05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https://github.com/datapythonista/mnist</a:t>
            </a:r>
            <a:endParaRPr lang="zh-TW" altLang="zh-TW" sz="2800" dirty="0">
              <a:solidFill>
                <a:srgbClr val="00B05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509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220514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5183" y="2224784"/>
            <a:ext cx="874776" cy="4320000"/>
          </a:xfrm>
        </p:spPr>
        <p:txBody>
          <a:bodyPr>
            <a:noAutofit/>
          </a:bodyPr>
          <a:lstStyle/>
          <a:p>
            <a:pPr algn="ctr"/>
            <a:r>
              <a:rPr lang="zh-TW" altLang="en-US" dirty="0" smtClean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>資</a:t>
            </a:r>
            <a:r>
              <a:rPr lang="en-US" altLang="zh-TW" dirty="0" smtClean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/>
            </a:r>
            <a:br>
              <a:rPr lang="en-US" altLang="zh-TW" dirty="0" smtClean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</a:br>
            <a:r>
              <a:rPr lang="en-US" altLang="zh-TW" dirty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/>
            </a:r>
            <a:br>
              <a:rPr lang="en-US" altLang="zh-TW" dirty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</a:br>
            <a:r>
              <a:rPr lang="zh-TW" altLang="en-US" dirty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>料</a:t>
            </a:r>
            <a:r>
              <a:rPr lang="en-US" altLang="zh-TW" dirty="0" smtClean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/>
            </a:r>
            <a:br>
              <a:rPr lang="en-US" altLang="zh-TW" dirty="0" smtClean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</a:br>
            <a:r>
              <a:rPr lang="en-US" altLang="zh-TW" dirty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/>
            </a:r>
            <a:br>
              <a:rPr lang="en-US" altLang="zh-TW" dirty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</a:br>
            <a:r>
              <a:rPr lang="zh-TW" altLang="en-US" dirty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>型</a:t>
            </a:r>
            <a:r>
              <a:rPr lang="en-US" altLang="zh-TW" dirty="0" smtClean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/>
            </a:r>
            <a:br>
              <a:rPr lang="en-US" altLang="zh-TW" dirty="0" smtClean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</a:br>
            <a:r>
              <a:rPr lang="en-US" altLang="zh-TW" dirty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/>
            </a:r>
            <a:br>
              <a:rPr lang="en-US" altLang="zh-TW" dirty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</a:br>
            <a:r>
              <a:rPr lang="zh-TW" altLang="en-US" dirty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>態</a:t>
            </a:r>
            <a:endParaRPr lang="zh-TW" altLang="en-US" dirty="0">
              <a:latin typeface="Gen Jyuu Gothic Monospace Bold" panose="020B0609020203020207" pitchFamily="49" charset="-120"/>
              <a:ea typeface="Gen Jyuu Gothic Monospace Bold" panose="020B0609020203020207" pitchFamily="49" charset="-120"/>
              <a:cs typeface="Gen Jyuu Gothic Monospace Bold" panose="020B0609020203020207" pitchFamily="49" charset="-120"/>
            </a:endParaRPr>
          </a:p>
        </p:txBody>
      </p:sp>
      <p:pic>
        <p:nvPicPr>
          <p:cNvPr id="2052" name="Picture 4" descr="https://cdn-images-1.medium.com/max/1396/1*BSGMkyugZksROmfHDEuSb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477" y="2079928"/>
            <a:ext cx="8534400" cy="420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34" y="202579"/>
            <a:ext cx="1476473" cy="147647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793460" y="70550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資料</a:t>
            </a:r>
            <a:r>
              <a:rPr lang="zh-TW" altLang="en-US" sz="3600" dirty="0" smtClean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筆</a:t>
            </a:r>
            <a:r>
              <a:rPr lang="zh-TW" altLang="en-US" sz="3600" dirty="0" smtClean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數</a:t>
            </a:r>
            <a:endParaRPr lang="en-US" altLang="zh-TW" sz="3600" dirty="0" smtClean="0"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4824785" y="736065"/>
            <a:ext cx="0" cy="5303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934971" y="736285"/>
            <a:ext cx="17652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0B05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7</a:t>
            </a:r>
            <a:r>
              <a:rPr lang="en-US" altLang="zh-TW" sz="3200" dirty="0" smtClean="0">
                <a:solidFill>
                  <a:srgbClr val="00B05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0000</a:t>
            </a:r>
            <a:r>
              <a:rPr lang="zh-TW" altLang="zh-TW" sz="3200" dirty="0" smtClean="0">
                <a:solidFill>
                  <a:srgbClr val="00B05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筆</a:t>
            </a:r>
            <a:endParaRPr lang="zh-TW" altLang="zh-TW" sz="3200" dirty="0">
              <a:solidFill>
                <a:srgbClr val="00B05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974652" y="67472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資料類別</a:t>
            </a:r>
            <a:endParaRPr lang="en-US" altLang="zh-TW" sz="3600" dirty="0" smtClean="0"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9005977" y="705288"/>
            <a:ext cx="0" cy="5303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116163" y="705508"/>
            <a:ext cx="25603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>
                <a:solidFill>
                  <a:srgbClr val="00B05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10</a:t>
            </a:r>
            <a:r>
              <a:rPr lang="zh-TW" altLang="en-US" sz="3200" dirty="0" smtClean="0">
                <a:solidFill>
                  <a:srgbClr val="00B05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類別 </a:t>
            </a:r>
            <a:r>
              <a:rPr lang="en-US" altLang="zh-TW" sz="3200" dirty="0" smtClean="0">
                <a:solidFill>
                  <a:srgbClr val="00B05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(0~9)</a:t>
            </a:r>
            <a:endParaRPr lang="zh-TW" altLang="zh-TW" sz="3200" dirty="0">
              <a:solidFill>
                <a:srgbClr val="00B05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949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220514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5183" y="2224784"/>
            <a:ext cx="874776" cy="4320000"/>
          </a:xfrm>
        </p:spPr>
        <p:txBody>
          <a:bodyPr>
            <a:noAutofit/>
          </a:bodyPr>
          <a:lstStyle/>
          <a:p>
            <a:pPr algn="ctr"/>
            <a:r>
              <a:rPr lang="zh-TW" altLang="en-US" dirty="0" smtClean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>變</a:t>
            </a:r>
            <a:r>
              <a:rPr lang="en-US" altLang="zh-TW" dirty="0" smtClean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/>
            </a:r>
            <a:br>
              <a:rPr lang="en-US" altLang="zh-TW" dirty="0" smtClean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</a:br>
            <a:r>
              <a:rPr lang="en-US" altLang="zh-TW" dirty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/>
            </a:r>
            <a:br>
              <a:rPr lang="en-US" altLang="zh-TW" dirty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</a:br>
            <a:r>
              <a:rPr lang="zh-TW" altLang="en-US" dirty="0" smtClean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>數</a:t>
            </a:r>
            <a:r>
              <a:rPr lang="en-US" altLang="zh-TW" dirty="0" smtClean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/>
            </a:r>
            <a:br>
              <a:rPr lang="en-US" altLang="zh-TW" dirty="0" smtClean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</a:br>
            <a:r>
              <a:rPr lang="en-US" altLang="zh-TW" dirty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/>
            </a:r>
            <a:br>
              <a:rPr lang="en-US" altLang="zh-TW" dirty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</a:br>
            <a:r>
              <a:rPr lang="zh-TW" altLang="en-US" dirty="0" smtClean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>說</a:t>
            </a:r>
            <a:r>
              <a:rPr lang="en-US" altLang="zh-TW" dirty="0" smtClean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/>
            </a:r>
            <a:br>
              <a:rPr lang="en-US" altLang="zh-TW" dirty="0" smtClean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</a:br>
            <a:r>
              <a:rPr lang="en-US" altLang="zh-TW" dirty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/>
            </a:r>
            <a:br>
              <a:rPr lang="en-US" altLang="zh-TW" dirty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</a:br>
            <a:r>
              <a:rPr lang="zh-TW" altLang="en-US" dirty="0" smtClean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>明</a:t>
            </a:r>
            <a:endParaRPr lang="zh-TW" altLang="en-US" dirty="0">
              <a:latin typeface="Gen Jyuu Gothic Monospace Bold" panose="020B0609020203020207" pitchFamily="49" charset="-120"/>
              <a:ea typeface="Gen Jyuu Gothic Monospace Bold" panose="020B0609020203020207" pitchFamily="49" charset="-120"/>
              <a:cs typeface="Gen Jyuu Gothic Monospace Bold" panose="020B0609020203020207" pitchFamily="49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34" y="202579"/>
            <a:ext cx="1476473" cy="147647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439" y="2224784"/>
            <a:ext cx="3256615" cy="3240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021238" y="2203767"/>
            <a:ext cx="4458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28*28</a:t>
            </a:r>
            <a:r>
              <a:rPr lang="zh-TW" altLang="en-US" sz="32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的方格 </a:t>
            </a:r>
            <a:r>
              <a:rPr lang="en-US" altLang="zh-TW" sz="32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(784</a:t>
            </a:r>
            <a:r>
              <a:rPr lang="zh-TW" altLang="en-US" sz="32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像素</a:t>
            </a:r>
            <a:r>
              <a:rPr lang="en-US" altLang="zh-TW" sz="32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)</a:t>
            </a:r>
            <a:endParaRPr lang="zh-TW" altLang="zh-TW" sz="3200" dirty="0">
              <a:solidFill>
                <a:srgbClr val="00206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21238" y="306422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黑白圖檔</a:t>
            </a:r>
            <a:endParaRPr lang="zh-TW" altLang="zh-TW" sz="3200" dirty="0">
              <a:solidFill>
                <a:srgbClr val="00206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21237" y="3924685"/>
            <a:ext cx="4698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每格格子點顯示明亮程度</a:t>
            </a:r>
            <a:endParaRPr lang="zh-TW" altLang="zh-TW" sz="3200" dirty="0">
              <a:solidFill>
                <a:srgbClr val="00206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31281" y="4771951"/>
            <a:ext cx="50786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(0-255) 0 - </a:t>
            </a:r>
            <a:r>
              <a:rPr lang="zh-TW" altLang="en-US" sz="3200" dirty="0" smtClean="0">
                <a:solidFill>
                  <a:srgbClr val="FF000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最暗</a:t>
            </a:r>
            <a:r>
              <a:rPr lang="zh-TW" altLang="en-US" sz="32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 </a:t>
            </a:r>
            <a:r>
              <a:rPr lang="en-US" altLang="zh-TW" sz="32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255 – </a:t>
            </a:r>
            <a:r>
              <a:rPr lang="zh-TW" altLang="en-US" sz="3200" dirty="0" smtClean="0">
                <a:solidFill>
                  <a:srgbClr val="00B0F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最亮</a:t>
            </a:r>
            <a:endParaRPr lang="zh-TW" altLang="zh-TW" sz="3200" dirty="0">
              <a:solidFill>
                <a:srgbClr val="00B0F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077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4223610" y="1748469"/>
            <a:ext cx="38779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7200" dirty="0" smtClean="0">
                <a:solidFill>
                  <a:srgbClr val="FF000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Part3</a:t>
            </a:r>
            <a:endParaRPr lang="en-US" altLang="zh-TW" sz="7200" dirty="0" smtClean="0">
              <a:solidFill>
                <a:srgbClr val="FF000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  <a:p>
            <a:pPr algn="ctr"/>
            <a:r>
              <a:rPr lang="zh-TW" altLang="en-US" sz="7200" dirty="0" smtClean="0">
                <a:solidFill>
                  <a:srgbClr val="FF000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資料</a:t>
            </a:r>
            <a:r>
              <a:rPr lang="zh-TW" altLang="en-US" sz="7200" dirty="0" smtClean="0">
                <a:solidFill>
                  <a:srgbClr val="FF000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分</a:t>
            </a:r>
            <a:r>
              <a:rPr lang="zh-TW" altLang="en-US" sz="7200" dirty="0">
                <a:solidFill>
                  <a:srgbClr val="FF000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析</a:t>
            </a:r>
            <a:endParaRPr lang="zh-TW" altLang="en-US" sz="7200" dirty="0">
              <a:solidFill>
                <a:srgbClr val="FF000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2203779" y="4899632"/>
            <a:ext cx="2160000" cy="508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200" dirty="0" smtClean="0">
                <a:solidFill>
                  <a:schemeClr val="bg1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建立模型</a:t>
            </a:r>
            <a:endParaRPr lang="zh-TW" altLang="en-US" sz="2200" dirty="0">
              <a:solidFill>
                <a:schemeClr val="bg1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5095960" y="4899632"/>
            <a:ext cx="2160000" cy="508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200" dirty="0" smtClean="0">
                <a:solidFill>
                  <a:schemeClr val="bg1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訓練模型</a:t>
            </a:r>
            <a:endParaRPr lang="zh-TW" altLang="en-US" sz="2200" dirty="0">
              <a:solidFill>
                <a:schemeClr val="bg1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8167771" y="4901339"/>
            <a:ext cx="2232000" cy="508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200" dirty="0" smtClean="0">
                <a:solidFill>
                  <a:schemeClr val="bg1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計算模型準確度</a:t>
            </a:r>
            <a:endParaRPr lang="zh-TW" altLang="en-US" sz="2200" dirty="0">
              <a:solidFill>
                <a:schemeClr val="bg1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cxnSp>
        <p:nvCxnSpPr>
          <p:cNvPr id="36" name="直線接點 35"/>
          <p:cNvCxnSpPr/>
          <p:nvPr/>
        </p:nvCxnSpPr>
        <p:spPr>
          <a:xfrm flipH="1">
            <a:off x="3283779" y="4056793"/>
            <a:ext cx="1080000" cy="7684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H="1" flipV="1">
            <a:off x="8203771" y="4038805"/>
            <a:ext cx="1080000" cy="7684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線接點 37"/>
          <p:cNvCxnSpPr>
            <a:endCxn id="6" idx="2"/>
          </p:cNvCxnSpPr>
          <p:nvPr/>
        </p:nvCxnSpPr>
        <p:spPr>
          <a:xfrm flipH="1" flipV="1">
            <a:off x="6162606" y="4056793"/>
            <a:ext cx="1888" cy="75042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03" y="668469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6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10274" y="304052"/>
            <a:ext cx="784860" cy="1471612"/>
          </a:xfrm>
        </p:spPr>
        <p:txBody>
          <a:bodyPr>
            <a:noAutofit/>
          </a:bodyPr>
          <a:lstStyle/>
          <a:p>
            <a:pPr lvl="0"/>
            <a:r>
              <a:rPr lang="zh-TW" altLang="zh-TW" dirty="0" smtClean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>模</a:t>
            </a:r>
            <a:r>
              <a:rPr lang="en-US" altLang="zh-TW" dirty="0" smtClean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/>
            </a:r>
            <a:br>
              <a:rPr lang="en-US" altLang="zh-TW" dirty="0" smtClean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</a:br>
            <a:r>
              <a:rPr lang="zh-TW" altLang="en-US" dirty="0" smtClean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>型</a:t>
            </a:r>
            <a:endParaRPr lang="zh-TW" altLang="en-US" dirty="0"/>
          </a:p>
        </p:txBody>
      </p:sp>
      <p:cxnSp>
        <p:nvCxnSpPr>
          <p:cNvPr id="9" name="直線接點 8"/>
          <p:cNvCxnSpPr/>
          <p:nvPr/>
        </p:nvCxnSpPr>
        <p:spPr>
          <a:xfrm>
            <a:off x="3331685" y="531021"/>
            <a:ext cx="21730" cy="593488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橢圓 16"/>
          <p:cNvSpPr/>
          <p:nvPr/>
        </p:nvSpPr>
        <p:spPr>
          <a:xfrm>
            <a:off x="2496704" y="1775664"/>
            <a:ext cx="612000" cy="61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latin typeface="Gen Jyuu Gothic Bold" panose="020B0602020203020207" pitchFamily="34" charset="-120"/>
                <a:ea typeface="Gen Jyuu Gothic Bold" panose="020B0602020203020207" pitchFamily="34" charset="-120"/>
                <a:cs typeface="Gen Jyuu Gothic Bold" panose="020B0602020203020207" pitchFamily="34" charset="-120"/>
              </a:rPr>
              <a:t>1</a:t>
            </a:r>
            <a:endParaRPr lang="zh-TW" altLang="en-US" sz="2800" dirty="0"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 rot="5400000">
            <a:off x="-2439000" y="2439000"/>
            <a:ext cx="6858000" cy="1980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標題 1"/>
          <p:cNvSpPr txBox="1">
            <a:spLocks/>
          </p:cNvSpPr>
          <p:nvPr/>
        </p:nvSpPr>
        <p:spPr>
          <a:xfrm>
            <a:off x="557863" y="1649686"/>
            <a:ext cx="913201" cy="458925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Gen Jyuu Gothic Bold" panose="020B0602020203020207" pitchFamily="34" charset="-120"/>
                <a:ea typeface="Gen Jyuu Gothic Bold" panose="020B0602020203020207" pitchFamily="34" charset="-120"/>
                <a:cs typeface="Gen Jyuu Gothic Bold" panose="020B0602020203020207" pitchFamily="34" charset="-120"/>
              </a:rPr>
              <a:t/>
            </a:r>
            <a:br>
              <a:rPr lang="en-US" altLang="zh-TW" dirty="0" smtClean="0">
                <a:latin typeface="Gen Jyuu Gothic Bold" panose="020B0602020203020207" pitchFamily="34" charset="-120"/>
                <a:ea typeface="Gen Jyuu Gothic Bold" panose="020B0602020203020207" pitchFamily="34" charset="-120"/>
                <a:cs typeface="Gen Jyuu Gothic Bold" panose="020B0602020203020207" pitchFamily="34" charset="-120"/>
              </a:rPr>
            </a:br>
            <a:r>
              <a:rPr lang="zh-TW" altLang="zh-TW" dirty="0" smtClean="0">
                <a:latin typeface="Gen Jyuu Gothic Bold" panose="020B0602020203020207" pitchFamily="34" charset="-120"/>
                <a:ea typeface="Gen Jyuu Gothic Bold" panose="020B0602020203020207" pitchFamily="34" charset="-120"/>
                <a:cs typeface="Gen Jyuu Gothic Bold" panose="020B0602020203020207" pitchFamily="34" charset="-120"/>
              </a:rPr>
              <a:t>建</a:t>
            </a:r>
            <a:r>
              <a:rPr lang="en-US" altLang="zh-TW" dirty="0" smtClean="0">
                <a:latin typeface="Gen Jyuu Gothic Bold" panose="020B0602020203020207" pitchFamily="34" charset="-120"/>
                <a:ea typeface="Gen Jyuu Gothic Bold" panose="020B0602020203020207" pitchFamily="34" charset="-120"/>
                <a:cs typeface="Gen Jyuu Gothic Bold" panose="020B0602020203020207" pitchFamily="34" charset="-120"/>
              </a:rPr>
              <a:t/>
            </a:r>
            <a:br>
              <a:rPr lang="en-US" altLang="zh-TW" dirty="0" smtClean="0">
                <a:latin typeface="Gen Jyuu Gothic Bold" panose="020B0602020203020207" pitchFamily="34" charset="-120"/>
                <a:ea typeface="Gen Jyuu Gothic Bold" panose="020B0602020203020207" pitchFamily="34" charset="-120"/>
                <a:cs typeface="Gen Jyuu Gothic Bold" panose="020B0602020203020207" pitchFamily="34" charset="-120"/>
              </a:rPr>
            </a:br>
            <a:endParaRPr lang="en-US" altLang="zh-TW" dirty="0" smtClean="0"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  <a:p>
            <a:pPr algn="ctr"/>
            <a:r>
              <a:rPr lang="zh-TW" altLang="en-US" dirty="0" smtClean="0">
                <a:latin typeface="Gen Jyuu Gothic Bold" panose="020B0602020203020207" pitchFamily="34" charset="-120"/>
                <a:ea typeface="Gen Jyuu Gothic Bold" panose="020B0602020203020207" pitchFamily="34" charset="-120"/>
                <a:cs typeface="Gen Jyuu Gothic Bold" panose="020B0602020203020207" pitchFamily="34" charset="-120"/>
              </a:rPr>
              <a:t>立</a:t>
            </a:r>
            <a:endParaRPr lang="en-US" altLang="zh-TW" dirty="0" smtClean="0"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  <a:p>
            <a:pPr algn="ctr"/>
            <a:endParaRPr lang="en-US" altLang="zh-TW" dirty="0"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  <a:p>
            <a:pPr algn="ctr"/>
            <a:r>
              <a:rPr lang="zh-TW" altLang="zh-TW" dirty="0" smtClean="0">
                <a:latin typeface="Gen Jyuu Gothic Bold" panose="020B0602020203020207" pitchFamily="34" charset="-120"/>
                <a:ea typeface="Gen Jyuu Gothic Bold" panose="020B0602020203020207" pitchFamily="34" charset="-120"/>
                <a:cs typeface="Gen Jyuu Gothic Bold" panose="020B0602020203020207" pitchFamily="34" charset="-120"/>
              </a:rPr>
              <a:t>模</a:t>
            </a:r>
            <a:endParaRPr lang="en-US" altLang="zh-TW" dirty="0" smtClean="0"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  <a:p>
            <a:pPr algn="ctr"/>
            <a:endParaRPr lang="en-US" altLang="zh-TW" dirty="0"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  <a:p>
            <a:pPr algn="ctr"/>
            <a:r>
              <a:rPr lang="zh-TW" altLang="en-US" dirty="0" smtClean="0">
                <a:latin typeface="Gen Jyuu Gothic Bold" panose="020B0602020203020207" pitchFamily="34" charset="-120"/>
                <a:ea typeface="Gen Jyuu Gothic Bold" panose="020B0602020203020207" pitchFamily="34" charset="-120"/>
                <a:cs typeface="Gen Jyuu Gothic Bold" panose="020B0602020203020207" pitchFamily="34" charset="-120"/>
              </a:rPr>
              <a:t>型</a:t>
            </a:r>
            <a:endParaRPr lang="zh-TW" altLang="en-US" dirty="0"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00" y="569686"/>
            <a:ext cx="1080000" cy="108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396" y="587664"/>
            <a:ext cx="8360190" cy="1800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861579" y="2819747"/>
            <a:ext cx="55226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設定隱藏層神經元個數</a:t>
            </a:r>
            <a:r>
              <a:rPr lang="en-US" altLang="zh-TW" sz="32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:</a:t>
            </a:r>
            <a:r>
              <a:rPr lang="en-US" altLang="zh-TW" sz="3200" dirty="0" smtClean="0">
                <a:solidFill>
                  <a:srgbClr val="0070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256</a:t>
            </a:r>
            <a:r>
              <a:rPr lang="zh-TW" altLang="en-US" sz="3200" dirty="0" smtClean="0">
                <a:solidFill>
                  <a:srgbClr val="0070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個</a:t>
            </a:r>
            <a:endParaRPr lang="zh-TW" altLang="zh-TW" sz="3200" dirty="0">
              <a:solidFill>
                <a:srgbClr val="0070C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61579" y="3879060"/>
            <a:ext cx="72827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設定權重及偏差</a:t>
            </a:r>
            <a:r>
              <a:rPr lang="en-US" altLang="zh-TW" sz="32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:</a:t>
            </a:r>
            <a:r>
              <a:rPr lang="zh-TW" altLang="en-US" sz="3200" dirty="0" smtClean="0">
                <a:solidFill>
                  <a:srgbClr val="0070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使用常態分配隨機選取</a:t>
            </a:r>
            <a:endParaRPr lang="zh-TW" altLang="zh-TW" sz="3200" dirty="0">
              <a:solidFill>
                <a:srgbClr val="0070C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61578" y="4938373"/>
            <a:ext cx="5442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設定激活函數</a:t>
            </a:r>
            <a:r>
              <a:rPr lang="en-US" altLang="zh-TW" sz="32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:</a:t>
            </a:r>
            <a:r>
              <a:rPr lang="zh-TW" altLang="en-US" sz="3200" dirty="0" smtClean="0">
                <a:solidFill>
                  <a:srgbClr val="0070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使用</a:t>
            </a:r>
            <a:r>
              <a:rPr lang="en-US" altLang="zh-TW" sz="3200" dirty="0" err="1" smtClean="0">
                <a:solidFill>
                  <a:srgbClr val="0070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ReLU</a:t>
            </a:r>
            <a:r>
              <a:rPr lang="zh-TW" altLang="en-US" sz="3200" dirty="0" smtClean="0">
                <a:solidFill>
                  <a:srgbClr val="0070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函數</a:t>
            </a:r>
            <a:endParaRPr lang="zh-TW" altLang="zh-TW" sz="3200" dirty="0">
              <a:solidFill>
                <a:srgbClr val="0070C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61578" y="5856655"/>
            <a:ext cx="80522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設定轉換函數</a:t>
            </a:r>
            <a:r>
              <a:rPr lang="en-US" altLang="zh-TW" sz="32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:</a:t>
            </a:r>
            <a:r>
              <a:rPr lang="zh-TW" altLang="en-US" sz="3200" dirty="0" smtClean="0">
                <a:solidFill>
                  <a:srgbClr val="0070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使用</a:t>
            </a:r>
            <a:r>
              <a:rPr lang="en-US" altLang="zh-TW" sz="3200" dirty="0" err="1" smtClean="0">
                <a:solidFill>
                  <a:srgbClr val="0070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softmax</a:t>
            </a:r>
            <a:r>
              <a:rPr lang="zh-TW" altLang="en-US" sz="3200" dirty="0" smtClean="0">
                <a:solidFill>
                  <a:srgbClr val="0070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函數轉換成機率</a:t>
            </a:r>
            <a:endParaRPr lang="zh-TW" altLang="zh-TW" sz="3200" dirty="0">
              <a:solidFill>
                <a:srgbClr val="0070C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8224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rot="5400000">
            <a:off x="-2439000" y="2439000"/>
            <a:ext cx="6858000" cy="1980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標題 1"/>
          <p:cNvSpPr txBox="1">
            <a:spLocks/>
          </p:cNvSpPr>
          <p:nvPr/>
        </p:nvSpPr>
        <p:spPr>
          <a:xfrm>
            <a:off x="296825" y="2045109"/>
            <a:ext cx="1386349" cy="43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 smtClean="0">
                <a:latin typeface="Gen Jyuu Gothic Bold" panose="020B0602020203020207" pitchFamily="34" charset="-120"/>
                <a:ea typeface="Gen Jyuu Gothic Bold" panose="020B0602020203020207" pitchFamily="34" charset="-120"/>
                <a:cs typeface="Gen Jyuu Gothic Bold" panose="020B0602020203020207" pitchFamily="34" charset="-120"/>
              </a:rPr>
              <a:t>模</a:t>
            </a:r>
            <a:endParaRPr lang="en-US" altLang="zh-TW" dirty="0" smtClean="0"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  <a:p>
            <a:pPr algn="ctr"/>
            <a:endParaRPr lang="en-US" altLang="zh-TW" dirty="0" smtClean="0"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  <a:p>
            <a:pPr algn="ctr"/>
            <a:r>
              <a:rPr lang="zh-TW" altLang="en-US" dirty="0" smtClean="0">
                <a:latin typeface="Gen Jyuu Gothic Bold" panose="020B0602020203020207" pitchFamily="34" charset="-120"/>
                <a:ea typeface="Gen Jyuu Gothic Bold" panose="020B0602020203020207" pitchFamily="34" charset="-120"/>
                <a:cs typeface="Gen Jyuu Gothic Bold" panose="020B0602020203020207" pitchFamily="34" charset="-120"/>
              </a:rPr>
              <a:t>型</a:t>
            </a:r>
            <a:endParaRPr lang="en-US" altLang="zh-TW" dirty="0" smtClean="0"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  <a:p>
            <a:pPr algn="ctr"/>
            <a:endParaRPr lang="en-US" altLang="zh-TW" dirty="0" smtClean="0"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  <a:p>
            <a:pPr algn="ctr"/>
            <a:r>
              <a:rPr lang="zh-TW" altLang="en-US" dirty="0" smtClean="0">
                <a:latin typeface="Gen Jyuu Gothic Bold" panose="020B0602020203020207" pitchFamily="34" charset="-120"/>
                <a:ea typeface="Gen Jyuu Gothic Bold" panose="020B0602020203020207" pitchFamily="34" charset="-120"/>
                <a:cs typeface="Gen Jyuu Gothic Bold" panose="020B0602020203020207" pitchFamily="34" charset="-120"/>
              </a:rPr>
              <a:t>準</a:t>
            </a:r>
            <a:endParaRPr lang="en-US" altLang="zh-TW" dirty="0" smtClean="0"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  <a:p>
            <a:pPr algn="ctr"/>
            <a:endParaRPr lang="en-US" altLang="zh-TW" dirty="0" smtClean="0"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  <a:p>
            <a:pPr algn="ctr"/>
            <a:r>
              <a:rPr lang="zh-TW" altLang="en-US" dirty="0" smtClean="0">
                <a:latin typeface="Gen Jyuu Gothic Bold" panose="020B0602020203020207" pitchFamily="34" charset="-120"/>
                <a:ea typeface="Gen Jyuu Gothic Bold" panose="020B0602020203020207" pitchFamily="34" charset="-120"/>
                <a:cs typeface="Gen Jyuu Gothic Bold" panose="020B0602020203020207" pitchFamily="34" charset="-120"/>
              </a:rPr>
              <a:t>確</a:t>
            </a:r>
            <a:endParaRPr lang="en-US" altLang="zh-TW" dirty="0" smtClean="0"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  <a:p>
            <a:pPr algn="ctr"/>
            <a:endParaRPr lang="en-US" altLang="zh-TW" dirty="0"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  <a:p>
            <a:pPr algn="ctr"/>
            <a:r>
              <a:rPr lang="zh-TW" altLang="en-US" dirty="0" smtClean="0">
                <a:latin typeface="Gen Jyuu Gothic Bold" panose="020B0602020203020207" pitchFamily="34" charset="-120"/>
                <a:ea typeface="Gen Jyuu Gothic Bold" panose="020B0602020203020207" pitchFamily="34" charset="-120"/>
                <a:cs typeface="Gen Jyuu Gothic Bold" panose="020B0602020203020207" pitchFamily="34" charset="-120"/>
              </a:rPr>
              <a:t>率</a:t>
            </a:r>
            <a:endParaRPr lang="zh-TW" altLang="en-US" dirty="0"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14" y="709827"/>
            <a:ext cx="1080000" cy="108000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2356925" y="5606479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0070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表面正確</a:t>
            </a:r>
            <a:r>
              <a:rPr lang="zh-TW" altLang="en-US" sz="3600" dirty="0">
                <a:solidFill>
                  <a:srgbClr val="0070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率</a:t>
            </a:r>
            <a:r>
              <a:rPr lang="en-US" altLang="zh-TW" sz="3600" dirty="0" smtClean="0">
                <a:solidFill>
                  <a:srgbClr val="0070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: 99.14%</a:t>
            </a:r>
            <a:endParaRPr lang="zh-TW" altLang="en-US" sz="3600" dirty="0">
              <a:solidFill>
                <a:srgbClr val="0070C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452024" y="5606480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chemeClr val="accent1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真實正確率</a:t>
            </a:r>
            <a:r>
              <a:rPr lang="en-US" altLang="zh-TW" sz="3600" dirty="0" smtClean="0">
                <a:solidFill>
                  <a:schemeClr val="accent1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: 94.25%</a:t>
            </a:r>
            <a:endParaRPr lang="zh-TW" altLang="en-US" sz="3600" dirty="0">
              <a:solidFill>
                <a:schemeClr val="accent1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136" y="601186"/>
            <a:ext cx="6687474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2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10274" y="304052"/>
            <a:ext cx="784860" cy="1471612"/>
          </a:xfrm>
        </p:spPr>
        <p:txBody>
          <a:bodyPr>
            <a:noAutofit/>
          </a:bodyPr>
          <a:lstStyle/>
          <a:p>
            <a:pPr lvl="0"/>
            <a:r>
              <a:rPr lang="zh-TW" altLang="zh-TW" dirty="0" smtClean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>模</a:t>
            </a:r>
            <a:r>
              <a:rPr lang="en-US" altLang="zh-TW" dirty="0" smtClean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/>
            </a:r>
            <a:br>
              <a:rPr lang="en-US" altLang="zh-TW" dirty="0" smtClean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</a:br>
            <a:r>
              <a:rPr lang="zh-TW" altLang="en-US" dirty="0" smtClean="0"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>型</a:t>
            </a:r>
            <a:endParaRPr lang="zh-TW" altLang="en-US" dirty="0"/>
          </a:p>
        </p:txBody>
      </p:sp>
      <p:cxnSp>
        <p:nvCxnSpPr>
          <p:cNvPr id="9" name="直線接點 8"/>
          <p:cNvCxnSpPr/>
          <p:nvPr/>
        </p:nvCxnSpPr>
        <p:spPr>
          <a:xfrm>
            <a:off x="3232108" y="569686"/>
            <a:ext cx="21730" cy="593488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橢圓 16"/>
          <p:cNvSpPr/>
          <p:nvPr/>
        </p:nvSpPr>
        <p:spPr>
          <a:xfrm>
            <a:off x="2496704" y="1775664"/>
            <a:ext cx="612000" cy="61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latin typeface="Gen Jyuu Gothic Bold" panose="020B0602020203020207" pitchFamily="34" charset="-120"/>
                <a:ea typeface="Gen Jyuu Gothic Bold" panose="020B0602020203020207" pitchFamily="34" charset="-120"/>
                <a:cs typeface="Gen Jyuu Gothic Bold" panose="020B0602020203020207" pitchFamily="34" charset="-120"/>
              </a:rPr>
              <a:t>2</a:t>
            </a:r>
            <a:endParaRPr lang="zh-TW" altLang="en-US" sz="2800" dirty="0"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 rot="5400000">
            <a:off x="-2439000" y="2439000"/>
            <a:ext cx="6858000" cy="1980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標題 1"/>
          <p:cNvSpPr txBox="1">
            <a:spLocks/>
          </p:cNvSpPr>
          <p:nvPr/>
        </p:nvSpPr>
        <p:spPr>
          <a:xfrm>
            <a:off x="557863" y="1649686"/>
            <a:ext cx="913201" cy="458925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Gen Jyuu Gothic Bold" panose="020B0602020203020207" pitchFamily="34" charset="-120"/>
                <a:ea typeface="Gen Jyuu Gothic Bold" panose="020B0602020203020207" pitchFamily="34" charset="-120"/>
                <a:cs typeface="Gen Jyuu Gothic Bold" panose="020B0602020203020207" pitchFamily="34" charset="-120"/>
              </a:rPr>
              <a:t/>
            </a:r>
            <a:br>
              <a:rPr lang="en-US" altLang="zh-TW" dirty="0" smtClean="0">
                <a:latin typeface="Gen Jyuu Gothic Bold" panose="020B0602020203020207" pitchFamily="34" charset="-120"/>
                <a:ea typeface="Gen Jyuu Gothic Bold" panose="020B0602020203020207" pitchFamily="34" charset="-120"/>
                <a:cs typeface="Gen Jyuu Gothic Bold" panose="020B0602020203020207" pitchFamily="34" charset="-120"/>
              </a:rPr>
            </a:br>
            <a:r>
              <a:rPr lang="zh-TW" altLang="zh-TW" dirty="0" smtClean="0">
                <a:latin typeface="Gen Jyuu Gothic Bold" panose="020B0602020203020207" pitchFamily="34" charset="-120"/>
                <a:ea typeface="Gen Jyuu Gothic Bold" panose="020B0602020203020207" pitchFamily="34" charset="-120"/>
                <a:cs typeface="Gen Jyuu Gothic Bold" panose="020B0602020203020207" pitchFamily="34" charset="-120"/>
              </a:rPr>
              <a:t>建</a:t>
            </a:r>
            <a:r>
              <a:rPr lang="en-US" altLang="zh-TW" dirty="0" smtClean="0">
                <a:latin typeface="Gen Jyuu Gothic Bold" panose="020B0602020203020207" pitchFamily="34" charset="-120"/>
                <a:ea typeface="Gen Jyuu Gothic Bold" panose="020B0602020203020207" pitchFamily="34" charset="-120"/>
                <a:cs typeface="Gen Jyuu Gothic Bold" panose="020B0602020203020207" pitchFamily="34" charset="-120"/>
              </a:rPr>
              <a:t/>
            </a:r>
            <a:br>
              <a:rPr lang="en-US" altLang="zh-TW" dirty="0" smtClean="0">
                <a:latin typeface="Gen Jyuu Gothic Bold" panose="020B0602020203020207" pitchFamily="34" charset="-120"/>
                <a:ea typeface="Gen Jyuu Gothic Bold" panose="020B0602020203020207" pitchFamily="34" charset="-120"/>
                <a:cs typeface="Gen Jyuu Gothic Bold" panose="020B0602020203020207" pitchFamily="34" charset="-120"/>
              </a:rPr>
            </a:br>
            <a:endParaRPr lang="en-US" altLang="zh-TW" dirty="0" smtClean="0"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  <a:p>
            <a:pPr algn="ctr"/>
            <a:r>
              <a:rPr lang="zh-TW" altLang="en-US" dirty="0" smtClean="0">
                <a:latin typeface="Gen Jyuu Gothic Bold" panose="020B0602020203020207" pitchFamily="34" charset="-120"/>
                <a:ea typeface="Gen Jyuu Gothic Bold" panose="020B0602020203020207" pitchFamily="34" charset="-120"/>
                <a:cs typeface="Gen Jyuu Gothic Bold" panose="020B0602020203020207" pitchFamily="34" charset="-120"/>
              </a:rPr>
              <a:t>立</a:t>
            </a:r>
            <a:endParaRPr lang="en-US" altLang="zh-TW" dirty="0" smtClean="0"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  <a:p>
            <a:pPr algn="ctr"/>
            <a:endParaRPr lang="en-US" altLang="zh-TW" dirty="0"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  <a:p>
            <a:pPr algn="ctr"/>
            <a:r>
              <a:rPr lang="zh-TW" altLang="zh-TW" dirty="0" smtClean="0">
                <a:latin typeface="Gen Jyuu Gothic Bold" panose="020B0602020203020207" pitchFamily="34" charset="-120"/>
                <a:ea typeface="Gen Jyuu Gothic Bold" panose="020B0602020203020207" pitchFamily="34" charset="-120"/>
                <a:cs typeface="Gen Jyuu Gothic Bold" panose="020B0602020203020207" pitchFamily="34" charset="-120"/>
              </a:rPr>
              <a:t>模</a:t>
            </a:r>
            <a:endParaRPr lang="en-US" altLang="zh-TW" dirty="0" smtClean="0"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  <a:p>
            <a:pPr algn="ctr"/>
            <a:endParaRPr lang="en-US" altLang="zh-TW" dirty="0"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  <a:p>
            <a:pPr algn="ctr"/>
            <a:r>
              <a:rPr lang="zh-TW" altLang="en-US" dirty="0" smtClean="0">
                <a:latin typeface="Gen Jyuu Gothic Bold" panose="020B0602020203020207" pitchFamily="34" charset="-120"/>
                <a:ea typeface="Gen Jyuu Gothic Bold" panose="020B0602020203020207" pitchFamily="34" charset="-120"/>
                <a:cs typeface="Gen Jyuu Gothic Bold" panose="020B0602020203020207" pitchFamily="34" charset="-120"/>
              </a:rPr>
              <a:t>型</a:t>
            </a:r>
            <a:endParaRPr lang="zh-TW" altLang="en-US" dirty="0"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00" y="569686"/>
            <a:ext cx="1080000" cy="108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115" y="304052"/>
            <a:ext cx="8615453" cy="3960000"/>
          </a:xfrm>
          <a:prstGeom prst="rect">
            <a:avLst/>
          </a:prstGeom>
        </p:spPr>
      </p:pic>
      <p:sp>
        <p:nvSpPr>
          <p:cNvPr id="10" name="標題 1"/>
          <p:cNvSpPr txBox="1">
            <a:spLocks/>
          </p:cNvSpPr>
          <p:nvPr/>
        </p:nvSpPr>
        <p:spPr>
          <a:xfrm>
            <a:off x="2533157" y="2553077"/>
            <a:ext cx="486835" cy="22821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經</a:t>
            </a:r>
            <a:endParaRPr lang="en-US" altLang="zh-TW" sz="2800" dirty="0" smtClean="0">
              <a:solidFill>
                <a:srgbClr val="00206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  <a:p>
            <a:r>
              <a:rPr lang="zh-TW" altLang="en-US" sz="28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過</a:t>
            </a:r>
            <a:endParaRPr lang="en-US" altLang="zh-TW" sz="2800" dirty="0" smtClean="0">
              <a:solidFill>
                <a:srgbClr val="00206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  <a:p>
            <a:r>
              <a:rPr lang="zh-TW" altLang="en-US" sz="28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卷</a:t>
            </a:r>
            <a:endParaRPr lang="en-US" altLang="zh-TW" sz="2800" dirty="0" smtClean="0">
              <a:solidFill>
                <a:srgbClr val="00206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  <a:p>
            <a:r>
              <a:rPr lang="zh-TW" altLang="en-US" sz="28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積</a:t>
            </a:r>
            <a:endParaRPr lang="en-US" altLang="zh-TW" sz="2800" dirty="0" smtClean="0">
              <a:solidFill>
                <a:srgbClr val="00206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  <a:p>
            <a:r>
              <a:rPr lang="zh-TW" altLang="en-US" sz="28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處</a:t>
            </a:r>
            <a:endParaRPr lang="en-US" altLang="zh-TW" sz="2800" dirty="0" smtClean="0">
              <a:solidFill>
                <a:srgbClr val="00206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  <a:p>
            <a:r>
              <a:rPr lang="zh-TW" altLang="en-US" sz="28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理</a:t>
            </a:r>
            <a:endParaRPr lang="zh-TW" altLang="en-US" sz="2800" dirty="0">
              <a:solidFill>
                <a:srgbClr val="00206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73148" y="4476531"/>
            <a:ext cx="773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將圖片經過</a:t>
            </a:r>
            <a:r>
              <a:rPr lang="zh-TW" altLang="en-US" sz="3200" dirty="0" smtClean="0">
                <a:solidFill>
                  <a:srgbClr val="FF000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卷積運算</a:t>
            </a:r>
            <a:r>
              <a:rPr lang="zh-TW" altLang="en-US" sz="32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從</a:t>
            </a:r>
            <a:r>
              <a:rPr lang="en-US" altLang="zh-TW" sz="3200" dirty="0" smtClean="0">
                <a:solidFill>
                  <a:srgbClr val="00B0F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28*28</a:t>
            </a:r>
            <a:r>
              <a:rPr lang="zh-TW" altLang="en-US" sz="32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轉為</a:t>
            </a:r>
            <a:r>
              <a:rPr lang="en-US" altLang="zh-TW" sz="3200" dirty="0" smtClean="0">
                <a:solidFill>
                  <a:srgbClr val="00B0F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7*7</a:t>
            </a:r>
            <a:r>
              <a:rPr lang="zh-TW" altLang="en-US" sz="32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圖檔</a:t>
            </a:r>
            <a:endParaRPr lang="zh-TW" altLang="zh-TW" sz="3200" dirty="0">
              <a:solidFill>
                <a:srgbClr val="0070C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73148" y="5273785"/>
            <a:ext cx="64844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建立</a:t>
            </a:r>
            <a:r>
              <a:rPr lang="zh-TW" altLang="en-US" sz="32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模型過程中</a:t>
            </a:r>
            <a:r>
              <a:rPr lang="en-US" altLang="zh-TW" sz="3200" dirty="0" smtClean="0">
                <a:solidFill>
                  <a:srgbClr val="FF000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Drop</a:t>
            </a:r>
            <a:r>
              <a:rPr lang="zh-TW" altLang="en-US" sz="3200" dirty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掉</a:t>
            </a:r>
            <a:r>
              <a:rPr lang="zh-TW" altLang="en-US" sz="32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些</a:t>
            </a:r>
            <a:r>
              <a:rPr lang="zh-TW" altLang="en-US" sz="32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許神經元</a:t>
            </a:r>
            <a:endParaRPr lang="zh-TW" altLang="zh-TW" sz="3200" dirty="0">
              <a:solidFill>
                <a:srgbClr val="00B05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391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rot="5400000">
            <a:off x="-2439000" y="2439000"/>
            <a:ext cx="6858000" cy="1980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標題 1"/>
          <p:cNvSpPr txBox="1">
            <a:spLocks/>
          </p:cNvSpPr>
          <p:nvPr/>
        </p:nvSpPr>
        <p:spPr>
          <a:xfrm>
            <a:off x="296825" y="2045109"/>
            <a:ext cx="1386349" cy="43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 smtClean="0">
                <a:latin typeface="Gen Jyuu Gothic Bold" panose="020B0602020203020207" pitchFamily="34" charset="-120"/>
                <a:ea typeface="Gen Jyuu Gothic Bold" panose="020B0602020203020207" pitchFamily="34" charset="-120"/>
                <a:cs typeface="Gen Jyuu Gothic Bold" panose="020B0602020203020207" pitchFamily="34" charset="-120"/>
              </a:rPr>
              <a:t>模</a:t>
            </a:r>
            <a:endParaRPr lang="en-US" altLang="zh-TW" dirty="0" smtClean="0"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  <a:p>
            <a:pPr algn="ctr"/>
            <a:endParaRPr lang="en-US" altLang="zh-TW" dirty="0" smtClean="0"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  <a:p>
            <a:pPr algn="ctr"/>
            <a:r>
              <a:rPr lang="zh-TW" altLang="en-US" dirty="0" smtClean="0">
                <a:latin typeface="Gen Jyuu Gothic Bold" panose="020B0602020203020207" pitchFamily="34" charset="-120"/>
                <a:ea typeface="Gen Jyuu Gothic Bold" panose="020B0602020203020207" pitchFamily="34" charset="-120"/>
                <a:cs typeface="Gen Jyuu Gothic Bold" panose="020B0602020203020207" pitchFamily="34" charset="-120"/>
              </a:rPr>
              <a:t>型</a:t>
            </a:r>
            <a:endParaRPr lang="en-US" altLang="zh-TW" dirty="0" smtClean="0"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  <a:p>
            <a:pPr algn="ctr"/>
            <a:endParaRPr lang="en-US" altLang="zh-TW" dirty="0" smtClean="0"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  <a:p>
            <a:pPr algn="ctr"/>
            <a:r>
              <a:rPr lang="zh-TW" altLang="en-US" dirty="0" smtClean="0">
                <a:latin typeface="Gen Jyuu Gothic Bold" panose="020B0602020203020207" pitchFamily="34" charset="-120"/>
                <a:ea typeface="Gen Jyuu Gothic Bold" panose="020B0602020203020207" pitchFamily="34" charset="-120"/>
                <a:cs typeface="Gen Jyuu Gothic Bold" panose="020B0602020203020207" pitchFamily="34" charset="-120"/>
              </a:rPr>
              <a:t>準</a:t>
            </a:r>
            <a:endParaRPr lang="en-US" altLang="zh-TW" dirty="0" smtClean="0"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  <a:p>
            <a:pPr algn="ctr"/>
            <a:endParaRPr lang="en-US" altLang="zh-TW" dirty="0" smtClean="0"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  <a:p>
            <a:pPr algn="ctr"/>
            <a:r>
              <a:rPr lang="zh-TW" altLang="en-US" dirty="0" smtClean="0">
                <a:latin typeface="Gen Jyuu Gothic Bold" panose="020B0602020203020207" pitchFamily="34" charset="-120"/>
                <a:ea typeface="Gen Jyuu Gothic Bold" panose="020B0602020203020207" pitchFamily="34" charset="-120"/>
                <a:cs typeface="Gen Jyuu Gothic Bold" panose="020B0602020203020207" pitchFamily="34" charset="-120"/>
              </a:rPr>
              <a:t>確</a:t>
            </a:r>
            <a:endParaRPr lang="en-US" altLang="zh-TW" dirty="0" smtClean="0"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  <a:p>
            <a:pPr algn="ctr"/>
            <a:endParaRPr lang="en-US" altLang="zh-TW" dirty="0"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  <a:p>
            <a:pPr algn="ctr"/>
            <a:r>
              <a:rPr lang="zh-TW" altLang="en-US" dirty="0" smtClean="0">
                <a:latin typeface="Gen Jyuu Gothic Bold" panose="020B0602020203020207" pitchFamily="34" charset="-120"/>
                <a:ea typeface="Gen Jyuu Gothic Bold" panose="020B0602020203020207" pitchFamily="34" charset="-120"/>
                <a:cs typeface="Gen Jyuu Gothic Bold" panose="020B0602020203020207" pitchFamily="34" charset="-120"/>
              </a:rPr>
              <a:t>率</a:t>
            </a:r>
            <a:endParaRPr lang="zh-TW" altLang="en-US" dirty="0"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14" y="709827"/>
            <a:ext cx="1080000" cy="108000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2356925" y="5606479"/>
            <a:ext cx="4357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0070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表面正確</a:t>
            </a:r>
            <a:r>
              <a:rPr lang="zh-TW" altLang="en-US" sz="3600" dirty="0">
                <a:solidFill>
                  <a:srgbClr val="0070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率</a:t>
            </a:r>
            <a:r>
              <a:rPr lang="en-US" altLang="zh-TW" sz="3600" dirty="0" smtClean="0">
                <a:solidFill>
                  <a:srgbClr val="0070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: 99.33%</a:t>
            </a:r>
            <a:endParaRPr lang="zh-TW" altLang="en-US" sz="3600" dirty="0">
              <a:solidFill>
                <a:srgbClr val="0070C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452024" y="5606480"/>
            <a:ext cx="4357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chemeClr val="accent1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真實正確率</a:t>
            </a:r>
            <a:r>
              <a:rPr lang="en-US" altLang="zh-TW" sz="3600" dirty="0" smtClean="0">
                <a:solidFill>
                  <a:schemeClr val="accent1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: </a:t>
            </a:r>
            <a:r>
              <a:rPr lang="en-US" altLang="zh-TW" sz="3600" dirty="0" smtClean="0">
                <a:solidFill>
                  <a:srgbClr val="FF000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99.28%</a:t>
            </a:r>
            <a:endParaRPr lang="zh-TW" altLang="en-US" sz="3600" dirty="0">
              <a:solidFill>
                <a:srgbClr val="FF000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386" y="524835"/>
            <a:ext cx="6598256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2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863549" y="2318264"/>
            <a:ext cx="1243173" cy="240487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>
                <a:solidFill>
                  <a:srgbClr val="FF000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大</a:t>
            </a:r>
            <a:endParaRPr lang="en-US" altLang="zh-TW" sz="6600" dirty="0" smtClean="0">
              <a:solidFill>
                <a:srgbClr val="FF000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  <a:p>
            <a:pPr algn="ctr"/>
            <a:r>
              <a:rPr lang="zh-TW" altLang="en-US" sz="6600" dirty="0" smtClean="0">
                <a:solidFill>
                  <a:srgbClr val="FF000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綱</a:t>
            </a:r>
            <a:endParaRPr lang="zh-TW" altLang="en-US" sz="6600" dirty="0">
              <a:solidFill>
                <a:srgbClr val="FF000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559387" y="1784064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800" dirty="0" smtClean="0">
                <a:solidFill>
                  <a:srgbClr val="FF000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Part1</a:t>
            </a:r>
          </a:p>
          <a:p>
            <a:pPr algn="ctr"/>
            <a:r>
              <a:rPr lang="zh-TW" altLang="en-US" sz="4800" dirty="0" smtClean="0">
                <a:solidFill>
                  <a:srgbClr val="FF000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研究方法</a:t>
            </a:r>
            <a:endParaRPr lang="zh-TW" altLang="en-US" sz="4800" dirty="0">
              <a:solidFill>
                <a:srgbClr val="FF000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669724" y="1784064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800" dirty="0" smtClean="0">
                <a:solidFill>
                  <a:srgbClr val="FF000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Part2</a:t>
            </a:r>
          </a:p>
          <a:p>
            <a:pPr algn="ctr"/>
            <a:r>
              <a:rPr lang="zh-TW" altLang="en-US" sz="4800" dirty="0" smtClean="0">
                <a:solidFill>
                  <a:srgbClr val="FF000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資料整理</a:t>
            </a:r>
            <a:endParaRPr lang="zh-TW" altLang="en-US" sz="4800" dirty="0">
              <a:solidFill>
                <a:srgbClr val="FF000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8" name="內容預留位置 2"/>
          <p:cNvSpPr txBox="1">
            <a:spLocks/>
          </p:cNvSpPr>
          <p:nvPr/>
        </p:nvSpPr>
        <p:spPr>
          <a:xfrm>
            <a:off x="5668526" y="4043234"/>
            <a:ext cx="2646879" cy="1359804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 smtClean="0">
                <a:solidFill>
                  <a:srgbClr val="0070C0"/>
                </a:solidFill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>資料選定</a:t>
            </a:r>
            <a:endParaRPr lang="en-US" altLang="zh-TW" sz="2400" dirty="0" smtClean="0">
              <a:solidFill>
                <a:srgbClr val="0070C0"/>
              </a:solidFill>
              <a:latin typeface="Gen Jyuu Gothic Monospace Bold" panose="020B0609020203020207" pitchFamily="49" charset="-120"/>
              <a:ea typeface="Gen Jyuu Gothic Monospace Bold" panose="020B0609020203020207" pitchFamily="49" charset="-120"/>
              <a:cs typeface="Gen Jyuu Gothic Monospace Bold" panose="020B0609020203020207" pitchFamily="49" charset="-120"/>
            </a:endParaRPr>
          </a:p>
          <a:p>
            <a:pPr algn="ctr"/>
            <a:r>
              <a:rPr lang="zh-TW" altLang="en-US" sz="2400" dirty="0" smtClean="0">
                <a:solidFill>
                  <a:srgbClr val="0070C0"/>
                </a:solidFill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>變數說明</a:t>
            </a:r>
            <a:endParaRPr lang="en-US" altLang="zh-TW" sz="2400" dirty="0" smtClean="0">
              <a:solidFill>
                <a:srgbClr val="0070C0"/>
              </a:solidFill>
              <a:latin typeface="Gen Jyuu Gothic Monospace Bold" panose="020B0609020203020207" pitchFamily="49" charset="-120"/>
              <a:ea typeface="Gen Jyuu Gothic Monospace Bold" panose="020B0609020203020207" pitchFamily="49" charset="-120"/>
              <a:cs typeface="Gen Jyuu Gothic Monospace Bold" panose="020B0609020203020207" pitchFamily="49" charset="-120"/>
            </a:endParaRPr>
          </a:p>
          <a:p>
            <a:pPr algn="ctr"/>
            <a:r>
              <a:rPr lang="zh-TW" altLang="en-US" sz="2400" dirty="0" smtClean="0">
                <a:solidFill>
                  <a:srgbClr val="0070C0"/>
                </a:solidFill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>資料清理與轉換</a:t>
            </a:r>
            <a:endParaRPr lang="en-US" altLang="zh-TW" sz="2400" dirty="0" smtClean="0">
              <a:solidFill>
                <a:srgbClr val="0070C0"/>
              </a:solidFill>
              <a:latin typeface="Gen Jyuu Gothic Monospace Bold" panose="020B0609020203020207" pitchFamily="49" charset="-120"/>
              <a:ea typeface="Gen Jyuu Gothic Monospace Bold" panose="020B0609020203020207" pitchFamily="49" charset="-120"/>
              <a:cs typeface="Gen Jyuu Gothic Monospace Bold" panose="020B0609020203020207" pitchFamily="49" charset="-120"/>
            </a:endParaRPr>
          </a:p>
          <a:p>
            <a:pPr algn="ctr"/>
            <a:endParaRPr lang="en-US" altLang="zh-TW" dirty="0" smtClean="0">
              <a:solidFill>
                <a:srgbClr val="0070C0"/>
              </a:solidFill>
              <a:latin typeface="Gen Jyuu Gothic Monospace Bold" panose="020B0609020203020207" pitchFamily="49" charset="-120"/>
              <a:ea typeface="Gen Jyuu Gothic Monospace Bold" panose="020B0609020203020207" pitchFamily="49" charset="-120"/>
              <a:cs typeface="Gen Jyuu Gothic Monospace Bold" panose="020B0609020203020207" pitchFamily="49" charset="-120"/>
            </a:endParaRPr>
          </a:p>
          <a:p>
            <a:pPr algn="ctr"/>
            <a:endParaRPr lang="zh-TW" altLang="en-US" dirty="0">
              <a:solidFill>
                <a:srgbClr val="0070C0"/>
              </a:solidFill>
              <a:latin typeface="Gen Jyuu Gothic Monospace Bold" panose="020B0609020203020207" pitchFamily="49" charset="-120"/>
              <a:ea typeface="Gen Jyuu Gothic Monospace Bold" panose="020B0609020203020207" pitchFamily="49" charset="-120"/>
              <a:cs typeface="Gen Jyuu Gothic Monospace Bold" panose="020B0609020203020207" pitchFamily="49" charset="-120"/>
            </a:endParaRPr>
          </a:p>
        </p:txBody>
      </p:sp>
      <p:sp>
        <p:nvSpPr>
          <p:cNvPr id="10" name="內容預留位置 2"/>
          <p:cNvSpPr txBox="1">
            <a:spLocks/>
          </p:cNvSpPr>
          <p:nvPr/>
        </p:nvSpPr>
        <p:spPr>
          <a:xfrm>
            <a:off x="8458607" y="4013525"/>
            <a:ext cx="3289785" cy="231530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 smtClean="0">
                <a:solidFill>
                  <a:srgbClr val="0070C0"/>
                </a:solidFill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>建立</a:t>
            </a:r>
            <a:r>
              <a:rPr lang="zh-TW" altLang="en-US" sz="2400" dirty="0">
                <a:solidFill>
                  <a:srgbClr val="0070C0"/>
                </a:solidFill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>模型</a:t>
            </a:r>
            <a:endParaRPr lang="en-US" altLang="zh-TW" sz="2400" dirty="0" smtClean="0">
              <a:solidFill>
                <a:srgbClr val="0070C0"/>
              </a:solidFill>
              <a:latin typeface="Gen Jyuu Gothic Monospace Bold" panose="020B0609020203020207" pitchFamily="49" charset="-120"/>
              <a:ea typeface="Gen Jyuu Gothic Monospace Bold" panose="020B0609020203020207" pitchFamily="49" charset="-120"/>
              <a:cs typeface="Gen Jyuu Gothic Monospace Bold" panose="020B0609020203020207" pitchFamily="49" charset="-120"/>
            </a:endParaRPr>
          </a:p>
          <a:p>
            <a:pPr algn="ctr"/>
            <a:r>
              <a:rPr lang="zh-TW" altLang="en-US" sz="2400" dirty="0" smtClean="0">
                <a:solidFill>
                  <a:srgbClr val="0070C0"/>
                </a:solidFill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>訓練模型</a:t>
            </a:r>
            <a:endParaRPr lang="en-US" altLang="zh-TW" sz="2400" dirty="0" smtClean="0">
              <a:solidFill>
                <a:srgbClr val="0070C0"/>
              </a:solidFill>
              <a:latin typeface="Gen Jyuu Gothic Monospace Bold" panose="020B0609020203020207" pitchFamily="49" charset="-120"/>
              <a:ea typeface="Gen Jyuu Gothic Monospace Bold" panose="020B0609020203020207" pitchFamily="49" charset="-120"/>
              <a:cs typeface="Gen Jyuu Gothic Monospace Bold" panose="020B0609020203020207" pitchFamily="49" charset="-120"/>
            </a:endParaRPr>
          </a:p>
          <a:p>
            <a:pPr algn="ctr"/>
            <a:r>
              <a:rPr lang="zh-TW" altLang="en-US" sz="2400" dirty="0" smtClean="0">
                <a:solidFill>
                  <a:srgbClr val="0070C0"/>
                </a:solidFill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>計算模型準確度 </a:t>
            </a:r>
            <a:endParaRPr lang="en-US" altLang="zh-TW" sz="2400" dirty="0" smtClean="0">
              <a:solidFill>
                <a:srgbClr val="0070C0"/>
              </a:solidFill>
              <a:latin typeface="Gen Jyuu Gothic Monospace Bold" panose="020B0609020203020207" pitchFamily="49" charset="-120"/>
              <a:ea typeface="Gen Jyuu Gothic Monospace Bold" panose="020B0609020203020207" pitchFamily="49" charset="-120"/>
              <a:cs typeface="Gen Jyuu Gothic Monospace Bold" panose="020B0609020203020207" pitchFamily="49" charset="-120"/>
            </a:endParaRPr>
          </a:p>
          <a:p>
            <a:pPr algn="ctr"/>
            <a:endParaRPr lang="en-US" altLang="zh-TW" dirty="0" smtClean="0">
              <a:solidFill>
                <a:srgbClr val="0070C0"/>
              </a:solidFill>
              <a:latin typeface="Gen Jyuu Gothic Monospace Bold" panose="020B0609020203020207" pitchFamily="49" charset="-120"/>
              <a:ea typeface="Gen Jyuu Gothic Monospace Bold" panose="020B0609020203020207" pitchFamily="49" charset="-120"/>
              <a:cs typeface="Gen Jyuu Gothic Monospace Bold" panose="020B0609020203020207" pitchFamily="49" charset="-120"/>
            </a:endParaRPr>
          </a:p>
          <a:p>
            <a:pPr algn="ctr"/>
            <a:endParaRPr lang="zh-TW" altLang="en-US" dirty="0">
              <a:solidFill>
                <a:srgbClr val="0070C0"/>
              </a:solidFill>
              <a:latin typeface="Gen Jyuu Gothic Monospace Bold" panose="020B0609020203020207" pitchFamily="49" charset="-120"/>
              <a:ea typeface="Gen Jyuu Gothic Monospace Bold" panose="020B0609020203020207" pitchFamily="49" charset="-120"/>
              <a:cs typeface="Gen Jyuu Gothic Monospace Bold" panose="020B0609020203020207" pitchFamily="49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780061" y="1784064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800" dirty="0" smtClean="0">
                <a:solidFill>
                  <a:srgbClr val="FF000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Part3</a:t>
            </a:r>
          </a:p>
          <a:p>
            <a:pPr algn="ctr"/>
            <a:r>
              <a:rPr lang="zh-TW" altLang="en-US" sz="4800" dirty="0" smtClean="0">
                <a:solidFill>
                  <a:srgbClr val="FF000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資料分析</a:t>
            </a:r>
            <a:endParaRPr lang="zh-TW" altLang="en-US" sz="4800" dirty="0">
              <a:solidFill>
                <a:srgbClr val="FF000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2577027" y="3670395"/>
            <a:ext cx="441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3140393" y="3671571"/>
            <a:ext cx="441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3671122" y="3669219"/>
            <a:ext cx="441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4234488" y="3670395"/>
            <a:ext cx="441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4764476" y="3669219"/>
            <a:ext cx="441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5687364" y="3670395"/>
            <a:ext cx="441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6250730" y="3671571"/>
            <a:ext cx="441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6781459" y="3669219"/>
            <a:ext cx="441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7344825" y="3670395"/>
            <a:ext cx="441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7874813" y="3669219"/>
            <a:ext cx="441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8797701" y="3692329"/>
            <a:ext cx="441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9361067" y="3693505"/>
            <a:ext cx="441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9891796" y="3691153"/>
            <a:ext cx="441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10455162" y="3692329"/>
            <a:ext cx="441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10985150" y="3691153"/>
            <a:ext cx="441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753" y="738583"/>
            <a:ext cx="873200" cy="8732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570" y="687544"/>
            <a:ext cx="924239" cy="924239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825" y="773394"/>
            <a:ext cx="900000" cy="900000"/>
          </a:xfrm>
          <a:prstGeom prst="rect">
            <a:avLst/>
          </a:prstGeom>
        </p:spPr>
      </p:pic>
      <p:sp>
        <p:nvSpPr>
          <p:cNvPr id="31" name="內容預留位置 2"/>
          <p:cNvSpPr txBox="1">
            <a:spLocks/>
          </p:cNvSpPr>
          <p:nvPr/>
        </p:nvSpPr>
        <p:spPr>
          <a:xfrm>
            <a:off x="2570220" y="4043234"/>
            <a:ext cx="2646879" cy="1359804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 smtClean="0">
                <a:solidFill>
                  <a:srgbClr val="0070C0"/>
                </a:solidFill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>類神經網路</a:t>
            </a:r>
            <a:endParaRPr lang="en-US" altLang="zh-TW" sz="2400" dirty="0" smtClean="0">
              <a:solidFill>
                <a:srgbClr val="0070C0"/>
              </a:solidFill>
              <a:latin typeface="Gen Jyuu Gothic Monospace Bold" panose="020B0609020203020207" pitchFamily="49" charset="-120"/>
              <a:ea typeface="Gen Jyuu Gothic Monospace Bold" panose="020B0609020203020207" pitchFamily="49" charset="-120"/>
              <a:cs typeface="Gen Jyuu Gothic Monospace Bold" panose="020B0609020203020207" pitchFamily="49" charset="-120"/>
            </a:endParaRPr>
          </a:p>
          <a:p>
            <a:pPr algn="ctr"/>
            <a:r>
              <a:rPr lang="zh-TW" altLang="en-US" sz="2400" dirty="0" smtClean="0">
                <a:solidFill>
                  <a:srgbClr val="0070C0"/>
                </a:solidFill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>多層感知器</a:t>
            </a:r>
            <a:endParaRPr lang="en-US" altLang="zh-TW" sz="2400" dirty="0" smtClean="0">
              <a:solidFill>
                <a:srgbClr val="0070C0"/>
              </a:solidFill>
              <a:latin typeface="Gen Jyuu Gothic Monospace Bold" panose="020B0609020203020207" pitchFamily="49" charset="-120"/>
              <a:ea typeface="Gen Jyuu Gothic Monospace Bold" panose="020B0609020203020207" pitchFamily="49" charset="-120"/>
              <a:cs typeface="Gen Jyuu Gothic Monospace Bold" panose="020B0609020203020207" pitchFamily="49" charset="-120"/>
            </a:endParaRPr>
          </a:p>
          <a:p>
            <a:pPr algn="ctr"/>
            <a:r>
              <a:rPr lang="zh-TW" altLang="en-US" sz="2400" dirty="0" smtClean="0">
                <a:solidFill>
                  <a:srgbClr val="0070C0"/>
                </a:solidFill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rPr>
              <a:t>卷積神經網路</a:t>
            </a:r>
            <a:endParaRPr lang="en-US" altLang="zh-TW" sz="2400" dirty="0" smtClean="0">
              <a:solidFill>
                <a:srgbClr val="0070C0"/>
              </a:solidFill>
              <a:latin typeface="Gen Jyuu Gothic Monospace Bold" panose="020B0609020203020207" pitchFamily="49" charset="-120"/>
              <a:ea typeface="Gen Jyuu Gothic Monospace Bold" panose="020B0609020203020207" pitchFamily="49" charset="-120"/>
              <a:cs typeface="Gen Jyuu Gothic Monospace Bold" panose="020B0609020203020207" pitchFamily="49" charset="-120"/>
            </a:endParaRPr>
          </a:p>
          <a:p>
            <a:pPr algn="ctr"/>
            <a:endParaRPr lang="zh-TW" altLang="en-US" dirty="0">
              <a:solidFill>
                <a:srgbClr val="0070C0"/>
              </a:solidFill>
              <a:latin typeface="Gen Jyuu Gothic Monospace Bold" panose="020B0609020203020207" pitchFamily="49" charset="-120"/>
              <a:ea typeface="Gen Jyuu Gothic Monospace Bold" panose="020B0609020203020207" pitchFamily="49" charset="-120"/>
              <a:cs typeface="Gen Jyuu Gothic Monospace Bold" panose="020B0609020203020207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80739" y="5473125"/>
            <a:ext cx="7920000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spcAft>
                <a:spcPts val="0"/>
              </a:spcAft>
            </a:pPr>
            <a:r>
              <a:rPr lang="zh-TW" altLang="en-US" kern="100" dirty="0" smtClean="0">
                <a:solidFill>
                  <a:srgbClr val="0070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不好解釋模型、黑箱作業、統計人不喜歡、資料不多時無法建立模型</a:t>
            </a:r>
            <a:endParaRPr lang="en-US" altLang="zh-TW" kern="100" dirty="0" smtClean="0">
              <a:solidFill>
                <a:srgbClr val="0070C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00203" y="1079140"/>
            <a:ext cx="15696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kern="100" dirty="0" smtClean="0">
                <a:solidFill>
                  <a:srgbClr val="00B050"/>
                </a:solidFill>
                <a:latin typeface="Gen Shin Gothic P Medium" panose="020B0402020203020207" pitchFamily="34" charset="-120"/>
                <a:ea typeface="Gen Shin Gothic P Medium" panose="020B0402020203020207" pitchFamily="34" charset="-120"/>
                <a:cs typeface="Gen Shin Gothic P Medium" panose="020B0402020203020207" pitchFamily="34" charset="-120"/>
              </a:rPr>
              <a:t>資料</a:t>
            </a:r>
            <a:endParaRPr lang="en-US" altLang="zh-TW" sz="3600" kern="100" dirty="0" smtClean="0">
              <a:solidFill>
                <a:srgbClr val="00B050"/>
              </a:solidFill>
              <a:latin typeface="Gen Shin Gothic P Medium" panose="020B0402020203020207" pitchFamily="34" charset="-120"/>
              <a:ea typeface="Gen Shin Gothic P Medium" panose="020B0402020203020207" pitchFamily="34" charset="-120"/>
              <a:cs typeface="Gen Shin Gothic P Medium" panose="020B0402020203020207" pitchFamily="34" charset="-120"/>
            </a:endParaRPr>
          </a:p>
          <a:p>
            <a:pPr algn="ctr"/>
            <a:r>
              <a:rPr lang="zh-TW" altLang="en-US" sz="3600" kern="100" dirty="0">
                <a:solidFill>
                  <a:srgbClr val="00B050"/>
                </a:solidFill>
                <a:latin typeface="Gen Shin Gothic P Medium" panose="020B0402020203020207" pitchFamily="34" charset="-120"/>
                <a:ea typeface="Gen Shin Gothic P Medium" panose="020B0402020203020207" pitchFamily="34" charset="-120"/>
                <a:cs typeface="Gen Shin Gothic P Medium" panose="020B0402020203020207" pitchFamily="34" charset="-120"/>
              </a:rPr>
              <a:t>預</a:t>
            </a:r>
            <a:r>
              <a:rPr lang="zh-TW" altLang="en-US" sz="3600" kern="100" dirty="0" smtClean="0">
                <a:solidFill>
                  <a:srgbClr val="00B050"/>
                </a:solidFill>
                <a:latin typeface="Gen Shin Gothic P Medium" panose="020B0402020203020207" pitchFamily="34" charset="-120"/>
                <a:ea typeface="Gen Shin Gothic P Medium" panose="020B0402020203020207" pitchFamily="34" charset="-120"/>
                <a:cs typeface="Gen Shin Gothic P Medium" panose="020B0402020203020207" pitchFamily="34" charset="-120"/>
              </a:rPr>
              <a:t>處理</a:t>
            </a:r>
            <a:endParaRPr lang="zh-TW" altLang="en-US" sz="3600" dirty="0">
              <a:solidFill>
                <a:srgbClr val="00B050"/>
              </a:solidFill>
              <a:latin typeface="Gen Shin Gothic P Medium" panose="020B0402020203020207" pitchFamily="34" charset="-120"/>
              <a:ea typeface="Gen Shin Gothic P Medium" panose="020B0402020203020207" pitchFamily="34" charset="-120"/>
              <a:cs typeface="Gen Shin Gothic P Medium" panose="020B0402020203020207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343142" y="3149228"/>
            <a:ext cx="15696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kern="100" dirty="0" smtClean="0">
                <a:solidFill>
                  <a:srgbClr val="00B050"/>
                </a:solidFill>
                <a:latin typeface="Gen Shin Gothic Medium" panose="020B0402020203020207" pitchFamily="34" charset="-120"/>
                <a:ea typeface="Gen Shin Gothic Medium" panose="020B0402020203020207" pitchFamily="34" charset="-120"/>
                <a:cs typeface="Gen Shin Gothic Medium" panose="020B0402020203020207" pitchFamily="34" charset="-120"/>
              </a:rPr>
              <a:t>類神經</a:t>
            </a:r>
            <a:endParaRPr lang="en-US" altLang="zh-TW" sz="3600" kern="100" dirty="0" smtClean="0">
              <a:solidFill>
                <a:srgbClr val="00B050"/>
              </a:solidFill>
              <a:latin typeface="Gen Shin Gothic Medium" panose="020B0402020203020207" pitchFamily="34" charset="-120"/>
              <a:ea typeface="Gen Shin Gothic Medium" panose="020B0402020203020207" pitchFamily="34" charset="-120"/>
              <a:cs typeface="Gen Shin Gothic Medium" panose="020B0402020203020207" pitchFamily="34" charset="-120"/>
            </a:endParaRPr>
          </a:p>
          <a:p>
            <a:pPr algn="ctr"/>
            <a:r>
              <a:rPr lang="zh-TW" altLang="en-US" sz="3600" kern="100" dirty="0" smtClean="0">
                <a:solidFill>
                  <a:srgbClr val="00B050"/>
                </a:solidFill>
                <a:latin typeface="Gen Shin Gothic Medium" panose="020B0402020203020207" pitchFamily="34" charset="-120"/>
                <a:ea typeface="Gen Shin Gothic Medium" panose="020B0402020203020207" pitchFamily="34" charset="-120"/>
                <a:cs typeface="Gen Shin Gothic Medium" panose="020B0402020203020207" pitchFamily="34" charset="-120"/>
              </a:rPr>
              <a:t>優點</a:t>
            </a:r>
            <a:endParaRPr lang="zh-TW" altLang="en-US" sz="3600" dirty="0">
              <a:solidFill>
                <a:srgbClr val="00B050"/>
              </a:solidFill>
              <a:latin typeface="Gen Shin Gothic Medium" panose="020B0402020203020207" pitchFamily="34" charset="-120"/>
              <a:ea typeface="Gen Shin Gothic Medium" panose="020B0402020203020207" pitchFamily="34" charset="-120"/>
              <a:cs typeface="Gen Shin Gothic Medium" panose="020B0402020203020207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614572" y="5324367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dirty="0" smtClean="0">
                <a:solidFill>
                  <a:srgbClr val="00B050"/>
                </a:solidFill>
                <a:latin typeface="Gen Shin Gothic Medium" panose="020B0402020203020207" pitchFamily="34" charset="-120"/>
                <a:ea typeface="Gen Shin Gothic Medium" panose="020B0402020203020207" pitchFamily="34" charset="-120"/>
                <a:cs typeface="Gen Shin Gothic Medium" panose="020B0402020203020207" pitchFamily="34" charset="-120"/>
              </a:rPr>
              <a:t>缺點</a:t>
            </a:r>
            <a:endParaRPr lang="zh-TW" altLang="en-US" sz="3600" dirty="0">
              <a:solidFill>
                <a:srgbClr val="00B050"/>
              </a:solidFill>
              <a:latin typeface="Gen Shin Gothic Medium" panose="020B0402020203020207" pitchFamily="34" charset="-120"/>
              <a:ea typeface="Gen Shin Gothic Medium" panose="020B0402020203020207" pitchFamily="34" charset="-120"/>
              <a:cs typeface="Gen Shin Gothic Medium" panose="020B0402020203020207" pitchFamily="34" charset="-12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4169884" y="1356138"/>
            <a:ext cx="79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將資料使用</a:t>
            </a:r>
            <a:r>
              <a:rPr lang="en-US" altLang="zh-TW" dirty="0" smtClean="0">
                <a:solidFill>
                  <a:srgbClr val="0070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CNN</a:t>
            </a:r>
            <a:r>
              <a:rPr lang="zh-TW" altLang="en-US" dirty="0" smtClean="0">
                <a:solidFill>
                  <a:srgbClr val="0070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透過卷積層與池化層處理後，能獲取更多圖片的資訊及特徵</a:t>
            </a:r>
            <a:endParaRPr lang="en-US" altLang="zh-TW" dirty="0" smtClean="0">
              <a:solidFill>
                <a:srgbClr val="0070C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  <a:p>
            <a:r>
              <a:rPr lang="zh-TW" altLang="en-US" dirty="0">
                <a:solidFill>
                  <a:srgbClr val="0070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，</a:t>
            </a:r>
            <a:r>
              <a:rPr lang="zh-TW" altLang="en-US" dirty="0" smtClean="0">
                <a:solidFill>
                  <a:srgbClr val="0070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達到降低維度的效果</a:t>
            </a:r>
            <a:endParaRPr lang="en-US" altLang="zh-TW" dirty="0" smtClean="0">
              <a:solidFill>
                <a:srgbClr val="0070C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cxnSp>
        <p:nvCxnSpPr>
          <p:cNvPr id="54" name="直線接點 53"/>
          <p:cNvCxnSpPr/>
          <p:nvPr/>
        </p:nvCxnSpPr>
        <p:spPr>
          <a:xfrm flipH="1">
            <a:off x="4070077" y="1139303"/>
            <a:ext cx="4291" cy="108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直線接點 59"/>
          <p:cNvCxnSpPr/>
          <p:nvPr/>
        </p:nvCxnSpPr>
        <p:spPr>
          <a:xfrm flipH="1">
            <a:off x="4044625" y="3149228"/>
            <a:ext cx="4291" cy="108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4180739" y="3258341"/>
            <a:ext cx="7920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spcAft>
                <a:spcPts val="0"/>
              </a:spcAft>
            </a:pPr>
            <a:r>
              <a:rPr lang="zh-TW" altLang="en-US" kern="100" dirty="0" smtClean="0">
                <a:solidFill>
                  <a:srgbClr val="0070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可以建構非線性模型。</a:t>
            </a:r>
            <a:endParaRPr lang="en-US" altLang="zh-TW" kern="100" dirty="0" smtClean="0">
              <a:solidFill>
                <a:srgbClr val="0070C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  <a:p>
            <a:pPr lvl="0">
              <a:lnSpc>
                <a:spcPts val="2000"/>
              </a:lnSpc>
              <a:spcAft>
                <a:spcPts val="0"/>
              </a:spcAft>
            </a:pPr>
            <a:r>
              <a:rPr lang="zh-TW" altLang="en-US" kern="100" dirty="0" smtClean="0">
                <a:solidFill>
                  <a:srgbClr val="0070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可以處理的領域範圍很廣。</a:t>
            </a:r>
            <a:endParaRPr lang="en-US" altLang="zh-TW" kern="100" dirty="0" smtClean="0">
              <a:solidFill>
                <a:srgbClr val="0070C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  <a:p>
            <a:pPr lvl="0">
              <a:lnSpc>
                <a:spcPts val="2000"/>
              </a:lnSpc>
              <a:spcAft>
                <a:spcPts val="0"/>
              </a:spcAft>
            </a:pPr>
            <a:r>
              <a:rPr lang="zh-TW" altLang="en-US" kern="100" dirty="0" smtClean="0">
                <a:solidFill>
                  <a:srgbClr val="0070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建立模型準確率高。</a:t>
            </a:r>
            <a:endParaRPr lang="en-US" altLang="zh-TW" kern="100" dirty="0" smtClean="0">
              <a:solidFill>
                <a:srgbClr val="0070C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 rot="5400000">
            <a:off x="-2439000" y="2439000"/>
            <a:ext cx="6858000" cy="1980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標題 1"/>
          <p:cNvSpPr txBox="1">
            <a:spLocks/>
          </p:cNvSpPr>
          <p:nvPr/>
        </p:nvSpPr>
        <p:spPr>
          <a:xfrm>
            <a:off x="533399" y="1775664"/>
            <a:ext cx="913201" cy="43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Gen Shin Gothic P Medium" panose="020B0402020203020207" pitchFamily="34" charset="-120"/>
                <a:ea typeface="Gen Shin Gothic P Medium" panose="020B0402020203020207" pitchFamily="34" charset="-120"/>
                <a:cs typeface="Gen Shin Gothic P Medium" panose="020B0402020203020207" pitchFamily="34" charset="-120"/>
              </a:rPr>
              <a:t>總</a:t>
            </a:r>
            <a:endParaRPr lang="en-US" altLang="zh-TW" dirty="0" smtClean="0">
              <a:solidFill>
                <a:schemeClr val="tx1"/>
              </a:solidFill>
              <a:latin typeface="Gen Shin Gothic P Medium" panose="020B0402020203020207" pitchFamily="34" charset="-120"/>
              <a:ea typeface="Gen Shin Gothic P Medium" panose="020B0402020203020207" pitchFamily="34" charset="-120"/>
              <a:cs typeface="Gen Shin Gothic P Medium" panose="020B0402020203020207" pitchFamily="34" charset="-120"/>
            </a:endParaRPr>
          </a:p>
          <a:p>
            <a:pPr algn="ctr"/>
            <a:endParaRPr lang="en-US" altLang="zh-TW" dirty="0">
              <a:solidFill>
                <a:schemeClr val="tx1"/>
              </a:solidFill>
              <a:latin typeface="Gen Shin Gothic P Medium" panose="020B0402020203020207" pitchFamily="34" charset="-120"/>
              <a:ea typeface="Gen Shin Gothic P Medium" panose="020B0402020203020207" pitchFamily="34" charset="-120"/>
              <a:cs typeface="Gen Shin Gothic P Medium" panose="020B0402020203020207" pitchFamily="34" charset="-120"/>
            </a:endParaRPr>
          </a:p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Gen Shin Gothic P Medium" panose="020B0402020203020207" pitchFamily="34" charset="-120"/>
                <a:ea typeface="Gen Shin Gothic P Medium" panose="020B0402020203020207" pitchFamily="34" charset="-120"/>
                <a:cs typeface="Gen Shin Gothic P Medium" panose="020B0402020203020207" pitchFamily="34" charset="-120"/>
              </a:rPr>
              <a:t>結</a:t>
            </a:r>
            <a:endParaRPr lang="en-US" altLang="zh-TW" dirty="0" smtClean="0">
              <a:solidFill>
                <a:schemeClr val="tx1"/>
              </a:solidFill>
              <a:latin typeface="Gen Shin Gothic P Medium" panose="020B0402020203020207" pitchFamily="34" charset="-120"/>
              <a:ea typeface="Gen Shin Gothic P Medium" panose="020B0402020203020207" pitchFamily="34" charset="-120"/>
              <a:cs typeface="Gen Shin Gothic P Medium" panose="020B0402020203020207" pitchFamily="34" charset="-120"/>
            </a:endParaRPr>
          </a:p>
          <a:p>
            <a:pPr algn="ctr"/>
            <a:endParaRPr lang="en-US" altLang="zh-TW" dirty="0">
              <a:solidFill>
                <a:schemeClr val="tx1"/>
              </a:solidFill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  <a:p>
            <a:pPr algn="ctr"/>
            <a:endParaRPr lang="zh-TW" altLang="en-US" dirty="0">
              <a:solidFill>
                <a:schemeClr val="tx1"/>
              </a:solidFill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</p:txBody>
      </p:sp>
      <p:cxnSp>
        <p:nvCxnSpPr>
          <p:cNvPr id="22" name="直線接點 21"/>
          <p:cNvCxnSpPr/>
          <p:nvPr/>
        </p:nvCxnSpPr>
        <p:spPr>
          <a:xfrm flipH="1">
            <a:off x="4058535" y="5107533"/>
            <a:ext cx="4291" cy="108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3" name="圖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" y="649715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7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702628" y="2629714"/>
            <a:ext cx="478674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8000" spc="-50" dirty="0" smtClean="0">
                <a:solidFill>
                  <a:srgbClr val="0070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報告結束</a:t>
            </a:r>
            <a:endParaRPr lang="en-US" altLang="zh-TW" dirty="0" smtClean="0">
              <a:solidFill>
                <a:srgbClr val="0070C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  <a:p>
            <a:pPr algn="ctr"/>
            <a:r>
              <a:rPr lang="en-US" altLang="zh-TW" sz="8000" spc="-50" dirty="0" smtClean="0">
                <a:solidFill>
                  <a:srgbClr val="0070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The end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05" y="2912563"/>
            <a:ext cx="1800000" cy="1800000"/>
          </a:xfrm>
          <a:prstGeom prst="rect">
            <a:avLst/>
          </a:prstGeom>
          <a:noFill/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696" y="2912563"/>
            <a:ext cx="1800000" cy="18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705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4223613" y="1748469"/>
            <a:ext cx="38779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7200" dirty="0" smtClean="0">
                <a:solidFill>
                  <a:srgbClr val="FF000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Part1</a:t>
            </a:r>
          </a:p>
          <a:p>
            <a:pPr algn="ctr"/>
            <a:r>
              <a:rPr lang="zh-TW" altLang="en-US" sz="7200" dirty="0" smtClean="0">
                <a:solidFill>
                  <a:srgbClr val="FF000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研究方法</a:t>
            </a:r>
            <a:endParaRPr lang="zh-TW" altLang="en-US" sz="7200" dirty="0">
              <a:solidFill>
                <a:srgbClr val="FF000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05" y="594039"/>
            <a:ext cx="1080000" cy="1080000"/>
          </a:xfrm>
          <a:prstGeom prst="rect">
            <a:avLst/>
          </a:prstGeom>
        </p:spPr>
      </p:pic>
      <p:sp>
        <p:nvSpPr>
          <p:cNvPr id="33" name="圓角矩形 32"/>
          <p:cNvSpPr/>
          <p:nvPr/>
        </p:nvSpPr>
        <p:spPr>
          <a:xfrm>
            <a:off x="2203779" y="4899632"/>
            <a:ext cx="2160000" cy="508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200" dirty="0" smtClean="0">
                <a:solidFill>
                  <a:schemeClr val="bg1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類神經</a:t>
            </a:r>
            <a:r>
              <a:rPr lang="zh-TW" altLang="en-US" sz="2200" dirty="0">
                <a:solidFill>
                  <a:schemeClr val="bg1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網路</a:t>
            </a:r>
          </a:p>
        </p:txBody>
      </p:sp>
      <p:sp>
        <p:nvSpPr>
          <p:cNvPr id="34" name="圓角矩形 33"/>
          <p:cNvSpPr/>
          <p:nvPr/>
        </p:nvSpPr>
        <p:spPr>
          <a:xfrm>
            <a:off x="5095960" y="4899632"/>
            <a:ext cx="2160000" cy="508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200" dirty="0" smtClean="0">
                <a:solidFill>
                  <a:schemeClr val="bg1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多層感知器</a:t>
            </a:r>
            <a:endParaRPr lang="zh-TW" altLang="en-US" sz="2200" dirty="0">
              <a:solidFill>
                <a:schemeClr val="bg1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8241764" y="4899632"/>
            <a:ext cx="2160000" cy="508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200" dirty="0" smtClean="0">
                <a:solidFill>
                  <a:schemeClr val="bg1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卷積神經網路</a:t>
            </a:r>
            <a:endParaRPr lang="zh-TW" altLang="en-US" sz="2200" dirty="0">
              <a:solidFill>
                <a:schemeClr val="bg1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cxnSp>
        <p:nvCxnSpPr>
          <p:cNvPr id="36" name="直線接點 35"/>
          <p:cNvCxnSpPr/>
          <p:nvPr/>
        </p:nvCxnSpPr>
        <p:spPr>
          <a:xfrm flipH="1">
            <a:off x="3283779" y="4056793"/>
            <a:ext cx="1080000" cy="7684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H="1" flipV="1">
            <a:off x="8203771" y="4038805"/>
            <a:ext cx="1080000" cy="7684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線接點 37"/>
          <p:cNvCxnSpPr>
            <a:endCxn id="6" idx="2"/>
          </p:cNvCxnSpPr>
          <p:nvPr/>
        </p:nvCxnSpPr>
        <p:spPr>
          <a:xfrm flipH="1" flipV="1">
            <a:off x="6162606" y="4056793"/>
            <a:ext cx="1888" cy="75042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46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220514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5183" y="2224784"/>
            <a:ext cx="874776" cy="3298192"/>
          </a:xfrm>
        </p:spPr>
        <p:txBody>
          <a:bodyPr>
            <a:noAutofit/>
          </a:bodyPr>
          <a:lstStyle/>
          <a:p>
            <a:pPr algn="ctr"/>
            <a:r>
              <a:rPr lang="zh-TW" altLang="en-US" dirty="0" smtClean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類神經網路</a:t>
            </a:r>
            <a:endParaRPr lang="zh-TW" altLang="en-US" dirty="0"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12" y="593873"/>
            <a:ext cx="1080000" cy="108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882" y="469371"/>
            <a:ext cx="5947883" cy="3240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073349" y="1809285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800" dirty="0" smtClean="0">
                <a:solidFill>
                  <a:srgbClr val="FF000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神經元</a:t>
            </a:r>
            <a:endParaRPr lang="zh-TW" altLang="en-US" sz="4800" dirty="0">
              <a:solidFill>
                <a:srgbClr val="FF000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430904" y="5107477"/>
            <a:ext cx="3316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 smtClean="0">
                <a:solidFill>
                  <a:srgbClr val="FF000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類神經</a:t>
            </a:r>
            <a:r>
              <a:rPr lang="zh-TW" altLang="en-US" sz="4800" dirty="0" smtClean="0">
                <a:solidFill>
                  <a:srgbClr val="FF000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網路</a:t>
            </a:r>
            <a:endParaRPr lang="zh-TW" altLang="en-US" sz="4800" dirty="0">
              <a:solidFill>
                <a:srgbClr val="FF000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6554701" y="4496113"/>
            <a:ext cx="540000" cy="54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6554701" y="5565109"/>
            <a:ext cx="540000" cy="54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接點 15"/>
          <p:cNvCxnSpPr>
            <a:stCxn id="10" idx="6"/>
            <a:endCxn id="18" idx="2"/>
          </p:cNvCxnSpPr>
          <p:nvPr/>
        </p:nvCxnSpPr>
        <p:spPr>
          <a:xfrm flipV="1">
            <a:off x="7094701" y="4328684"/>
            <a:ext cx="1230988" cy="437429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/>
          <p:cNvSpPr/>
          <p:nvPr/>
        </p:nvSpPr>
        <p:spPr>
          <a:xfrm>
            <a:off x="8325689" y="4058684"/>
            <a:ext cx="540000" cy="54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接點 21"/>
          <p:cNvCxnSpPr>
            <a:stCxn id="13" idx="6"/>
            <a:endCxn id="18" idx="2"/>
          </p:cNvCxnSpPr>
          <p:nvPr/>
        </p:nvCxnSpPr>
        <p:spPr>
          <a:xfrm flipV="1">
            <a:off x="7094701" y="4328684"/>
            <a:ext cx="1230988" cy="1506425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/>
          <p:cNvSpPr/>
          <p:nvPr/>
        </p:nvSpPr>
        <p:spPr>
          <a:xfrm>
            <a:off x="8325689" y="5003684"/>
            <a:ext cx="540000" cy="54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8325689" y="6045275"/>
            <a:ext cx="540000" cy="54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/>
          <p:cNvCxnSpPr>
            <a:stCxn id="10" idx="6"/>
            <a:endCxn id="28" idx="2"/>
          </p:cNvCxnSpPr>
          <p:nvPr/>
        </p:nvCxnSpPr>
        <p:spPr>
          <a:xfrm>
            <a:off x="7094701" y="4766113"/>
            <a:ext cx="1230988" cy="507571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>
            <a:stCxn id="10" idx="6"/>
            <a:endCxn id="29" idx="2"/>
          </p:cNvCxnSpPr>
          <p:nvPr/>
        </p:nvCxnSpPr>
        <p:spPr>
          <a:xfrm>
            <a:off x="7094701" y="4766113"/>
            <a:ext cx="1230988" cy="1549162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13" idx="6"/>
            <a:endCxn id="28" idx="2"/>
          </p:cNvCxnSpPr>
          <p:nvPr/>
        </p:nvCxnSpPr>
        <p:spPr>
          <a:xfrm flipV="1">
            <a:off x="7094701" y="5273684"/>
            <a:ext cx="1230988" cy="561425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stCxn id="13" idx="6"/>
            <a:endCxn id="29" idx="2"/>
          </p:cNvCxnSpPr>
          <p:nvPr/>
        </p:nvCxnSpPr>
        <p:spPr>
          <a:xfrm>
            <a:off x="7094701" y="5835109"/>
            <a:ext cx="1230988" cy="480166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橢圓 41"/>
          <p:cNvSpPr/>
          <p:nvPr/>
        </p:nvSpPr>
        <p:spPr>
          <a:xfrm>
            <a:off x="10096678" y="4496113"/>
            <a:ext cx="540000" cy="540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/>
          <p:cNvSpPr/>
          <p:nvPr/>
        </p:nvSpPr>
        <p:spPr>
          <a:xfrm>
            <a:off x="10096678" y="5582897"/>
            <a:ext cx="540000" cy="540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接點 43"/>
          <p:cNvCxnSpPr>
            <a:stCxn id="18" idx="6"/>
            <a:endCxn id="42" idx="2"/>
          </p:cNvCxnSpPr>
          <p:nvPr/>
        </p:nvCxnSpPr>
        <p:spPr>
          <a:xfrm>
            <a:off x="8865689" y="4328684"/>
            <a:ext cx="1230989" cy="437429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>
            <a:stCxn id="18" idx="6"/>
            <a:endCxn id="43" idx="2"/>
          </p:cNvCxnSpPr>
          <p:nvPr/>
        </p:nvCxnSpPr>
        <p:spPr>
          <a:xfrm>
            <a:off x="8865689" y="4328684"/>
            <a:ext cx="1230989" cy="1524213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>
            <a:stCxn id="28" idx="6"/>
            <a:endCxn id="42" idx="2"/>
          </p:cNvCxnSpPr>
          <p:nvPr/>
        </p:nvCxnSpPr>
        <p:spPr>
          <a:xfrm flipV="1">
            <a:off x="8865689" y="4766113"/>
            <a:ext cx="1230989" cy="507571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>
            <a:stCxn id="28" idx="6"/>
            <a:endCxn id="43" idx="2"/>
          </p:cNvCxnSpPr>
          <p:nvPr/>
        </p:nvCxnSpPr>
        <p:spPr>
          <a:xfrm>
            <a:off x="8865689" y="5273684"/>
            <a:ext cx="1230989" cy="579213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>
            <a:stCxn id="29" idx="6"/>
            <a:endCxn id="42" idx="2"/>
          </p:cNvCxnSpPr>
          <p:nvPr/>
        </p:nvCxnSpPr>
        <p:spPr>
          <a:xfrm flipV="1">
            <a:off x="8865689" y="4766113"/>
            <a:ext cx="1230989" cy="1549162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>
            <a:stCxn id="29" idx="6"/>
            <a:endCxn id="43" idx="2"/>
          </p:cNvCxnSpPr>
          <p:nvPr/>
        </p:nvCxnSpPr>
        <p:spPr>
          <a:xfrm flipV="1">
            <a:off x="8865689" y="5852897"/>
            <a:ext cx="1230989" cy="462378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6" name="向右箭號 1095"/>
          <p:cNvSpPr/>
          <p:nvPr/>
        </p:nvSpPr>
        <p:spPr>
          <a:xfrm>
            <a:off x="10929129" y="4523797"/>
            <a:ext cx="540000" cy="48463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向右箭號 136"/>
          <p:cNvSpPr/>
          <p:nvPr/>
        </p:nvSpPr>
        <p:spPr>
          <a:xfrm>
            <a:off x="10929129" y="5620477"/>
            <a:ext cx="540000" cy="48463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584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220514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5183" y="2224784"/>
            <a:ext cx="874776" cy="3960000"/>
          </a:xfrm>
        </p:spPr>
        <p:txBody>
          <a:bodyPr>
            <a:noAutofit/>
          </a:bodyPr>
          <a:lstStyle/>
          <a:p>
            <a:pPr algn="ctr"/>
            <a:r>
              <a:rPr lang="zh-TW" altLang="en-US" dirty="0" smtClean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描述</a:t>
            </a:r>
            <a:r>
              <a:rPr lang="zh-TW" altLang="en-US" dirty="0" smtClean="0">
                <a:solidFill>
                  <a:srgbClr val="FF000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類</a:t>
            </a:r>
            <a:r>
              <a:rPr lang="zh-TW" altLang="en-US" dirty="0" smtClean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神經元</a:t>
            </a:r>
            <a:endParaRPr lang="zh-TW" altLang="en-US" dirty="0"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12" y="593873"/>
            <a:ext cx="1080000" cy="1080000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5286507" y="1205104"/>
            <a:ext cx="540000" cy="54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5299155" y="2323745"/>
            <a:ext cx="540000" cy="54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橢圓 27"/>
              <p:cNvSpPr/>
              <p:nvPr/>
            </p:nvSpPr>
            <p:spPr>
              <a:xfrm>
                <a:off x="7057495" y="1631529"/>
                <a:ext cx="720000" cy="7200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zh-TW" altLang="en-US" sz="36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TW" altLang="en-US" sz="3600" i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8" name="橢圓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495" y="1631529"/>
                <a:ext cx="720000" cy="720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接點 29"/>
          <p:cNvCxnSpPr>
            <a:stCxn id="10" idx="6"/>
            <a:endCxn id="28" idx="2"/>
          </p:cNvCxnSpPr>
          <p:nvPr/>
        </p:nvCxnSpPr>
        <p:spPr>
          <a:xfrm>
            <a:off x="5826507" y="1475104"/>
            <a:ext cx="1230988" cy="516425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13" idx="6"/>
            <a:endCxn id="28" idx="2"/>
          </p:cNvCxnSpPr>
          <p:nvPr/>
        </p:nvCxnSpPr>
        <p:spPr>
          <a:xfrm flipV="1">
            <a:off x="5839155" y="1991529"/>
            <a:ext cx="1218340" cy="602216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向右箭號 30"/>
          <p:cNvSpPr/>
          <p:nvPr/>
        </p:nvSpPr>
        <p:spPr>
          <a:xfrm>
            <a:off x="4532381" y="1232788"/>
            <a:ext cx="540000" cy="48463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向右箭號 31"/>
          <p:cNvSpPr/>
          <p:nvPr/>
        </p:nvSpPr>
        <p:spPr>
          <a:xfrm>
            <a:off x="4532381" y="2379113"/>
            <a:ext cx="540000" cy="48463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字方塊 33"/>
              <p:cNvSpPr txBox="1"/>
              <p:nvPr/>
            </p:nvSpPr>
            <p:spPr>
              <a:xfrm>
                <a:off x="6180105" y="1124474"/>
                <a:ext cx="81900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6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</m:ctrlPr>
                        </m:sSubPr>
                        <m:e>
                          <m:r>
                            <a:rPr lang="en-US" altLang="zh-TW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36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3600" dirty="0">
                  <a:solidFill>
                    <a:srgbClr val="0070C0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endParaRPr>
              </a:p>
            </p:txBody>
          </p:sp>
        </mc:Choice>
        <mc:Fallback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105" y="1124474"/>
                <a:ext cx="81900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字方塊 34"/>
              <p:cNvSpPr txBox="1"/>
              <p:nvPr/>
            </p:nvSpPr>
            <p:spPr>
              <a:xfrm>
                <a:off x="3651902" y="2118594"/>
                <a:ext cx="92871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4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</m:ctrlPr>
                        </m:sSubPr>
                        <m:e>
                          <m:r>
                            <a:rPr lang="en-US" altLang="zh-TW" sz="4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4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4800" dirty="0">
                  <a:solidFill>
                    <a:srgbClr val="FF0000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endParaRPr>
              </a:p>
            </p:txBody>
          </p:sp>
        </mc:Choice>
        <mc:Fallback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902" y="2118594"/>
                <a:ext cx="928716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字方塊 40"/>
              <p:cNvSpPr txBox="1"/>
              <p:nvPr/>
            </p:nvSpPr>
            <p:spPr>
              <a:xfrm>
                <a:off x="3690116" y="1059605"/>
                <a:ext cx="91448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4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</m:ctrlPr>
                        </m:sSubPr>
                        <m:e>
                          <m:r>
                            <a:rPr lang="en-US" altLang="zh-TW" sz="4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4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4800" dirty="0">
                  <a:solidFill>
                    <a:srgbClr val="FF0000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endParaRPr>
              </a:p>
            </p:txBody>
          </p:sp>
        </mc:Choice>
        <mc:Fallback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116" y="1059605"/>
                <a:ext cx="914481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字方塊 44"/>
              <p:cNvSpPr txBox="1"/>
              <p:nvPr/>
            </p:nvSpPr>
            <p:spPr>
              <a:xfrm>
                <a:off x="6183632" y="2152297"/>
                <a:ext cx="8297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6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</m:ctrlPr>
                        </m:sSubPr>
                        <m:e>
                          <m:r>
                            <a:rPr lang="en-US" altLang="zh-TW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36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3600" dirty="0">
                  <a:solidFill>
                    <a:srgbClr val="0070C0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endParaRPr>
              </a:p>
            </p:txBody>
          </p:sp>
        </mc:Choice>
        <mc:Fallback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632" y="2152297"/>
                <a:ext cx="82971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線接點 45"/>
          <p:cNvCxnSpPr>
            <a:stCxn id="28" idx="4"/>
            <a:endCxn id="48" idx="0"/>
          </p:cNvCxnSpPr>
          <p:nvPr/>
        </p:nvCxnSpPr>
        <p:spPr>
          <a:xfrm>
            <a:off x="7417495" y="2351529"/>
            <a:ext cx="0" cy="45000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橢圓 47"/>
              <p:cNvSpPr/>
              <p:nvPr/>
            </p:nvSpPr>
            <p:spPr>
              <a:xfrm>
                <a:off x="7147495" y="2801529"/>
                <a:ext cx="540000" cy="54000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FF00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endParaRPr>
              </a:p>
            </p:txBody>
          </p:sp>
        </mc:Choice>
        <mc:Fallback>
          <p:sp>
            <p:nvSpPr>
              <p:cNvPr id="48" name="橢圓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495" y="2801529"/>
                <a:ext cx="540000" cy="5400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向右箭號 48"/>
          <p:cNvSpPr/>
          <p:nvPr/>
        </p:nvSpPr>
        <p:spPr>
          <a:xfrm>
            <a:off x="8093003" y="1753809"/>
            <a:ext cx="540000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字方塊 50"/>
              <p:cNvSpPr txBox="1"/>
              <p:nvPr/>
            </p:nvSpPr>
            <p:spPr>
              <a:xfrm>
                <a:off x="8995835" y="1548116"/>
                <a:ext cx="92249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48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</m:ctrlPr>
                        </m:sSubPr>
                        <m:e>
                          <m:r>
                            <a:rPr lang="en-US" altLang="zh-TW" sz="48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48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4800" dirty="0">
                  <a:solidFill>
                    <a:schemeClr val="accent1">
                      <a:lumMod val="75000"/>
                    </a:schemeClr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endParaRPr>
              </a:p>
            </p:txBody>
          </p:sp>
        </mc:Choice>
        <mc:Fallback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835" y="1548116"/>
                <a:ext cx="922496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/>
              <p:cNvSpPr/>
              <p:nvPr/>
            </p:nvSpPr>
            <p:spPr>
              <a:xfrm>
                <a:off x="2880140" y="4658258"/>
                <a:ext cx="881164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480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</m:ctrlPr>
                        </m:sSubPr>
                        <m:e>
                          <m:r>
                            <a:rPr lang="zh-TW" altLang="en-US" sz="48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𝜑</m:t>
                          </m:r>
                          <m:r>
                            <a:rPr lang="en-US" altLang="zh-TW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4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Gen Jyuu Gothic Medium" panose="020B0402020203020207" pitchFamily="34" charset="-120"/>
                                  <a:cs typeface="Gen Jyuu Gothic Medium" panose="020B0402020203020207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sz="4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Gen Jyuu Gothic Medium" panose="020B0402020203020207" pitchFamily="34" charset="-120"/>
                                  <a:cs typeface="Gen Jyuu Gothic Medium" panose="020B0402020203020207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4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Gen Jyuu Gothic Medium" panose="020B0402020203020207" pitchFamily="34" charset="-120"/>
                                  <a:cs typeface="Gen Jyuu Gothic Medium" panose="020B0402020203020207" pitchFamily="34" charset="-12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4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TW" sz="4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Gen Jyuu Gothic Medium" panose="020B0402020203020207" pitchFamily="34" charset="-120"/>
                                  <a:cs typeface="Gen Jyuu Gothic Medium" panose="020B0402020203020207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sz="4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Gen Jyuu Gothic Medium" panose="020B0402020203020207" pitchFamily="34" charset="-120"/>
                                  <a:cs typeface="Gen Jyuu Gothic Medium" panose="020B0402020203020207" pitchFamily="34" charset="-12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4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Gen Jyuu Gothic Medium" panose="020B0402020203020207" pitchFamily="34" charset="-120"/>
                                  <a:cs typeface="Gen Jyuu Gothic Medium" panose="020B0402020203020207" pitchFamily="34" charset="-12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4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4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Gen Jyuu Gothic Medium" panose="020B0402020203020207" pitchFamily="34" charset="-120"/>
                                  <a:cs typeface="Gen Jyuu Gothic Medium" panose="020B0402020203020207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sz="4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Gen Jyuu Gothic Medium" panose="020B0402020203020207" pitchFamily="34" charset="-120"/>
                                  <a:cs typeface="Gen Jyuu Gothic Medium" panose="020B0402020203020207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4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Gen Jyuu Gothic Medium" panose="020B0402020203020207" pitchFamily="34" charset="-120"/>
                                  <a:cs typeface="Gen Jyuu Gothic Medium" panose="020B0402020203020207" pitchFamily="34" charset="-12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4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TW" sz="4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Gen Jyuu Gothic Medium" panose="020B0402020203020207" pitchFamily="34" charset="-120"/>
                                  <a:cs typeface="Gen Jyuu Gothic Medium" panose="020B0402020203020207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sz="4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Gen Jyuu Gothic Medium" panose="020B0402020203020207" pitchFamily="34" charset="-120"/>
                                  <a:cs typeface="Gen Jyuu Gothic Medium" panose="020B0402020203020207" pitchFamily="34" charset="-12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4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Gen Jyuu Gothic Medium" panose="020B0402020203020207" pitchFamily="34" charset="-120"/>
                                  <a:cs typeface="Gen Jyuu Gothic Medium" panose="020B0402020203020207" pitchFamily="34" charset="-12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4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4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Gen Jyuu Gothic Medium" panose="020B0402020203020207" pitchFamily="34" charset="-120"/>
                                  <a:cs typeface="Gen Jyuu Gothic Medium" panose="020B0402020203020207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sz="4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Gen Jyuu Gothic Medium" panose="020B0402020203020207" pitchFamily="34" charset="-120"/>
                                  <a:cs typeface="Gen Jyuu Gothic Medium" panose="020B0402020203020207" pitchFamily="34" charset="-12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4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Gen Jyuu Gothic Medium" panose="020B0402020203020207" pitchFamily="34" charset="-120"/>
                                  <a:cs typeface="Gen Jyuu Gothic Medium" panose="020B0402020203020207" pitchFamily="34" charset="-12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48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)</m:t>
                          </m:r>
                          <m:r>
                            <a:rPr lang="en-US" altLang="zh-TW" sz="4800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=</m:t>
                          </m:r>
                          <m:r>
                            <a:rPr lang="en-US" altLang="zh-TW" sz="4800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48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4800" dirty="0"/>
              </a:p>
            </p:txBody>
          </p:sp>
        </mc:Choice>
        <mc:Fallback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140" y="4658258"/>
                <a:ext cx="8811643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482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220514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5183" y="2224784"/>
            <a:ext cx="874776" cy="3960000"/>
          </a:xfrm>
        </p:spPr>
        <p:txBody>
          <a:bodyPr>
            <a:noAutofit/>
          </a:bodyPr>
          <a:lstStyle/>
          <a:p>
            <a:pPr algn="ctr"/>
            <a:r>
              <a:rPr lang="zh-TW" altLang="en-US" dirty="0" smtClean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激活函數</a:t>
            </a:r>
            <a:r>
              <a:rPr lang="en-US" altLang="zh-TW" dirty="0" smtClean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/>
            </a:r>
            <a:br>
              <a:rPr lang="en-US" altLang="zh-TW" dirty="0" smtClean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</a:br>
            <a:endParaRPr lang="zh-TW" altLang="en-US" dirty="0"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12" y="593873"/>
            <a:ext cx="1080000" cy="1080000"/>
          </a:xfrm>
          <a:prstGeom prst="rect">
            <a:avLst/>
          </a:prstGeom>
        </p:spPr>
      </p:pic>
      <p:sp>
        <p:nvSpPr>
          <p:cNvPr id="21" name="圓角矩形 20"/>
          <p:cNvSpPr/>
          <p:nvPr/>
        </p:nvSpPr>
        <p:spPr>
          <a:xfrm>
            <a:off x="4224049" y="773873"/>
            <a:ext cx="5400000" cy="7200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>
                <a:solidFill>
                  <a:srgbClr val="00B05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Activation Function</a:t>
            </a:r>
            <a:endParaRPr lang="zh-TW" altLang="en-US" sz="4000" dirty="0">
              <a:solidFill>
                <a:srgbClr val="00B05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616117" y="4533130"/>
            <a:ext cx="941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FF000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進行數據的非線性變換，解決線性模型的表達、分類能力不足的問題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/>
              <p:cNvSpPr/>
              <p:nvPr/>
            </p:nvSpPr>
            <p:spPr>
              <a:xfrm>
                <a:off x="2919278" y="2598003"/>
                <a:ext cx="881164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480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</m:ctrlPr>
                        </m:sSubPr>
                        <m:e>
                          <m:r>
                            <a:rPr lang="zh-TW" altLang="en-US" sz="48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𝜑</m:t>
                          </m:r>
                          <m:r>
                            <a:rPr lang="en-US" altLang="zh-TW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4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Gen Jyuu Gothic Medium" panose="020B0402020203020207" pitchFamily="34" charset="-120"/>
                                  <a:cs typeface="Gen Jyuu Gothic Medium" panose="020B0402020203020207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sz="4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Gen Jyuu Gothic Medium" panose="020B0402020203020207" pitchFamily="34" charset="-120"/>
                                  <a:cs typeface="Gen Jyuu Gothic Medium" panose="020B0402020203020207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4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Gen Jyuu Gothic Medium" panose="020B0402020203020207" pitchFamily="34" charset="-120"/>
                                  <a:cs typeface="Gen Jyuu Gothic Medium" panose="020B0402020203020207" pitchFamily="34" charset="-12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4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TW" sz="4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Gen Jyuu Gothic Medium" panose="020B0402020203020207" pitchFamily="34" charset="-120"/>
                                  <a:cs typeface="Gen Jyuu Gothic Medium" panose="020B0402020203020207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sz="4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Gen Jyuu Gothic Medium" panose="020B0402020203020207" pitchFamily="34" charset="-120"/>
                                  <a:cs typeface="Gen Jyuu Gothic Medium" panose="020B0402020203020207" pitchFamily="34" charset="-12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4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Gen Jyuu Gothic Medium" panose="020B0402020203020207" pitchFamily="34" charset="-120"/>
                                  <a:cs typeface="Gen Jyuu Gothic Medium" panose="020B0402020203020207" pitchFamily="34" charset="-12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4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4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Gen Jyuu Gothic Medium" panose="020B0402020203020207" pitchFamily="34" charset="-120"/>
                                  <a:cs typeface="Gen Jyuu Gothic Medium" panose="020B0402020203020207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sz="4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Gen Jyuu Gothic Medium" panose="020B0402020203020207" pitchFamily="34" charset="-120"/>
                                  <a:cs typeface="Gen Jyuu Gothic Medium" panose="020B0402020203020207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4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Gen Jyuu Gothic Medium" panose="020B0402020203020207" pitchFamily="34" charset="-120"/>
                                  <a:cs typeface="Gen Jyuu Gothic Medium" panose="020B0402020203020207" pitchFamily="34" charset="-12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4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TW" sz="4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Gen Jyuu Gothic Medium" panose="020B0402020203020207" pitchFamily="34" charset="-120"/>
                                  <a:cs typeface="Gen Jyuu Gothic Medium" panose="020B0402020203020207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sz="4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Gen Jyuu Gothic Medium" panose="020B0402020203020207" pitchFamily="34" charset="-120"/>
                                  <a:cs typeface="Gen Jyuu Gothic Medium" panose="020B0402020203020207" pitchFamily="34" charset="-12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4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Gen Jyuu Gothic Medium" panose="020B0402020203020207" pitchFamily="34" charset="-120"/>
                                  <a:cs typeface="Gen Jyuu Gothic Medium" panose="020B0402020203020207" pitchFamily="34" charset="-12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4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4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Gen Jyuu Gothic Medium" panose="020B0402020203020207" pitchFamily="34" charset="-120"/>
                                  <a:cs typeface="Gen Jyuu Gothic Medium" panose="020B0402020203020207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sz="4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Gen Jyuu Gothic Medium" panose="020B0402020203020207" pitchFamily="34" charset="-120"/>
                                  <a:cs typeface="Gen Jyuu Gothic Medium" panose="020B0402020203020207" pitchFamily="34" charset="-12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4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Gen Jyuu Gothic Medium" panose="020B0402020203020207" pitchFamily="34" charset="-120"/>
                                  <a:cs typeface="Gen Jyuu Gothic Medium" panose="020B0402020203020207" pitchFamily="34" charset="-12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48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)</m:t>
                          </m:r>
                          <m:r>
                            <a:rPr lang="en-US" altLang="zh-TW" sz="4800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=</m:t>
                          </m:r>
                          <m:r>
                            <a:rPr lang="en-US" altLang="zh-TW" sz="4800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48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4800" dirty="0"/>
              </a:p>
            </p:txBody>
          </p:sp>
        </mc:Choice>
        <mc:Fallback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278" y="2598003"/>
                <a:ext cx="8811643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105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142774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05" y="173873"/>
            <a:ext cx="1080000" cy="1080000"/>
          </a:xfrm>
          <a:prstGeom prst="rect">
            <a:avLst/>
          </a:prstGeom>
        </p:spPr>
      </p:pic>
      <p:sp>
        <p:nvSpPr>
          <p:cNvPr id="21" name="圓角矩形 20"/>
          <p:cNvSpPr/>
          <p:nvPr/>
        </p:nvSpPr>
        <p:spPr>
          <a:xfrm>
            <a:off x="2343055" y="357153"/>
            <a:ext cx="5400000" cy="720000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Activation Function</a:t>
            </a:r>
            <a:endParaRPr lang="zh-TW" altLang="en-US" sz="4000" dirty="0">
              <a:solidFill>
                <a:srgbClr val="00206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pic>
        <p:nvPicPr>
          <p:cNvPr id="8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59097" y="1482432"/>
            <a:ext cx="7038109" cy="5333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/>
              <p:cNvSpPr txBox="1"/>
              <p:nvPr/>
            </p:nvSpPr>
            <p:spPr>
              <a:xfrm>
                <a:off x="607905" y="1791459"/>
                <a:ext cx="3827245" cy="5588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0" dirty="0" smtClean="0"/>
                  <a:t>ReLU :    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b="0" dirty="0" smtClean="0"/>
              </a:p>
              <a:p>
                <a:endParaRPr lang="en-US" altLang="zh-TW" sz="2400" b="0" i="1" dirty="0" smtClean="0">
                  <a:latin typeface="Cambria Math" panose="02040503050406030204" pitchFamily="18" charset="0"/>
                </a:endParaRPr>
              </a:p>
              <a:p>
                <a:endParaRPr lang="en-US" altLang="zh-TW" sz="2400" b="0" i="1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zh-TW" sz="2400" dirty="0"/>
                  <a:t>S</a:t>
                </a:r>
                <a:r>
                  <a:rPr lang="en-US" altLang="zh-TW" sz="2400" dirty="0" smtClean="0"/>
                  <a:t>igmoid: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altLang="zh-TW" sz="2400" b="0" dirty="0" smtClean="0"/>
              </a:p>
              <a:p>
                <a:endParaRPr lang="en-US" altLang="zh-TW" sz="2400" b="0" i="1" dirty="0" smtClean="0">
                  <a:latin typeface="Cambria Math" panose="02040503050406030204" pitchFamily="18" charset="0"/>
                </a:endParaRPr>
              </a:p>
              <a:p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r>
                  <a:rPr lang="en-US" altLang="zh-TW" sz="2400" dirty="0" err="1" smtClean="0"/>
                  <a:t>t</a:t>
                </a:r>
                <a:r>
                  <a:rPr lang="en-US" altLang="zh-TW" sz="2400" b="0" dirty="0" err="1" smtClean="0"/>
                  <a:t>anh</a:t>
                </a:r>
                <a:r>
                  <a:rPr lang="en-US" altLang="zh-TW" sz="2400" b="0" dirty="0" smtClean="0"/>
                  <a:t>:      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altLang="zh-TW" sz="2400" b="0" dirty="0" smtClean="0"/>
              </a:p>
              <a:p>
                <a:endParaRPr lang="en-US" altLang="zh-TW" sz="2400" b="0" dirty="0" smtClean="0"/>
              </a:p>
              <a:p>
                <a:endParaRPr lang="en-US" altLang="zh-TW" sz="2400" dirty="0"/>
              </a:p>
              <a:p>
                <a:r>
                  <a:rPr lang="en-US" altLang="zh-TW" sz="2400" dirty="0" err="1"/>
                  <a:t>S</a:t>
                </a:r>
                <a:r>
                  <a:rPr lang="en-US" altLang="zh-TW" sz="2400" dirty="0" err="1" smtClean="0"/>
                  <a:t>oftmax</a:t>
                </a:r>
                <a:r>
                  <a:rPr lang="en-US" altLang="zh-TW" sz="2400" dirty="0" smtClean="0"/>
                  <a:t>: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altLang="zh-TW" sz="2400" b="0" dirty="0" smtClean="0"/>
              </a:p>
              <a:p>
                <a:endParaRPr lang="en-US" altLang="zh-TW" b="0" dirty="0" smtClean="0"/>
              </a:p>
              <a:p>
                <a:endParaRPr lang="en-US" altLang="zh-TW" b="0" dirty="0" smtClean="0"/>
              </a:p>
              <a:p>
                <a:endParaRPr lang="en-US" altLang="zh-TW" b="0" dirty="0" smtClean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05" y="1791459"/>
                <a:ext cx="3827245" cy="5588518"/>
              </a:xfrm>
              <a:prstGeom prst="rect">
                <a:avLst/>
              </a:prstGeom>
              <a:blipFill>
                <a:blip r:embed="rId4"/>
                <a:stretch>
                  <a:fillRect l="-2548" t="-872" r="-3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16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220514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5183" y="2224784"/>
            <a:ext cx="874776" cy="3960000"/>
          </a:xfrm>
        </p:spPr>
        <p:txBody>
          <a:bodyPr>
            <a:noAutofit/>
          </a:bodyPr>
          <a:lstStyle/>
          <a:p>
            <a:pPr algn="ctr"/>
            <a:r>
              <a:rPr lang="zh-TW" altLang="en-US" dirty="0" smtClean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損失函數</a:t>
            </a:r>
            <a:r>
              <a:rPr lang="en-US" altLang="zh-TW" dirty="0" smtClean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/>
            </a:r>
            <a:br>
              <a:rPr lang="en-US" altLang="zh-TW" dirty="0" smtClean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</a:br>
            <a:endParaRPr lang="zh-TW" altLang="en-US" dirty="0"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12" y="593873"/>
            <a:ext cx="1080000" cy="1080000"/>
          </a:xfrm>
          <a:prstGeom prst="rect">
            <a:avLst/>
          </a:prstGeom>
        </p:spPr>
      </p:pic>
      <p:sp>
        <p:nvSpPr>
          <p:cNvPr id="21" name="圓角矩形 20"/>
          <p:cNvSpPr/>
          <p:nvPr/>
        </p:nvSpPr>
        <p:spPr>
          <a:xfrm>
            <a:off x="2740554" y="413873"/>
            <a:ext cx="3672000" cy="7200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>
                <a:solidFill>
                  <a:srgbClr val="00B05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Cross Entropy</a:t>
            </a:r>
            <a:endParaRPr lang="zh-TW" altLang="en-US" sz="4000" dirty="0">
              <a:solidFill>
                <a:srgbClr val="00B05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637561" y="1212208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為深度學習常用的損失函數</a:t>
            </a:r>
            <a:endParaRPr lang="zh-TW" altLang="en-US" sz="2400" dirty="0">
              <a:solidFill>
                <a:srgbClr val="00206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6515546" y="381211"/>
                <a:ext cx="493712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Gen Jyuu Gothic Medium" panose="020B0402020203020207" pitchFamily="34" charset="-120"/>
                          <a:cs typeface="Gen Jyuu Gothic Medium" panose="020B0402020203020207" pitchFamily="34" charset="-120"/>
                        </a:rPr>
                        <m:t>=</m:t>
                      </m:r>
                      <m:r>
                        <a:rPr lang="en-US" altLang="zh-TW" sz="4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Gen Jyuu Gothic Medium" panose="020B0402020203020207" pitchFamily="34" charset="-120"/>
                          <a:cs typeface="Gen Jyuu Gothic Medium" panose="020B0402020203020207" pitchFamily="34" charset="-12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TW" sz="4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Gen Jyuu Gothic Medium" panose="020B0402020203020207" pitchFamily="34" charset="-120"/>
                          <a:cs typeface="Gen Jyuu Gothic Medium" panose="020B0402020203020207" pitchFamily="34" charset="-120"/>
                        </a:rPr>
                        <m:t>Σ</m:t>
                      </m:r>
                      <m:r>
                        <a:rPr lang="en-US" altLang="zh-TW" sz="4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Gen Jyuu Gothic Medium" panose="020B0402020203020207" pitchFamily="34" charset="-120"/>
                          <a:cs typeface="Gen Jyuu Gothic Medium" panose="020B0402020203020207" pitchFamily="34" charset="-120"/>
                        </a:rPr>
                        <m:t> </m:t>
                      </m:r>
                      <m:sSubSup>
                        <m:sSubSupPr>
                          <m:ctrlPr>
                            <a:rPr lang="en-US" altLang="zh-TW" sz="4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 sz="4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4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i</m:t>
                          </m:r>
                        </m:sub>
                        <m:sup>
                          <m:r>
                            <a:rPr lang="en-US" altLang="zh-TW" sz="4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′</m:t>
                          </m:r>
                        </m:sup>
                      </m:sSubSup>
                      <m:r>
                        <a:rPr lang="en-US" altLang="zh-TW" sz="4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Gen Jyuu Gothic Medium" panose="020B0402020203020207" pitchFamily="34" charset="-120"/>
                          <a:cs typeface="Gen Jyuu Gothic Medium" panose="020B0402020203020207" pitchFamily="34" charset="-12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TW" sz="4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Gen Jyuu Gothic Medium" panose="020B0402020203020207" pitchFamily="34" charset="-120"/>
                          <a:cs typeface="Gen Jyuu Gothic Medium" panose="020B0402020203020207" pitchFamily="34" charset="-120"/>
                        </a:rPr>
                        <m:t>log</m:t>
                      </m:r>
                      <m:r>
                        <a:rPr lang="en-US" altLang="zh-TW" sz="4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Gen Jyuu Gothic Medium" panose="020B0402020203020207" pitchFamily="34" charset="-120"/>
                          <a:cs typeface="Gen Jyuu Gothic Medium" panose="020B0402020203020207" pitchFamily="34" charset="-120"/>
                        </a:rPr>
                        <m:t>⁡(</m:t>
                      </m:r>
                      <m:sSub>
                        <m:sSubPr>
                          <m:ctrlPr>
                            <a:rPr lang="en-US" altLang="zh-TW" sz="4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</m:ctrlPr>
                        </m:sSubPr>
                        <m:e>
                          <m:r>
                            <a:rPr lang="en-US" altLang="zh-TW" sz="4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𝑌</m:t>
                          </m:r>
                        </m:e>
                        <m:sub>
                          <m:r>
                            <a:rPr lang="en-US" altLang="zh-TW" sz="4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Gen Jyuu Gothic Medium" panose="020B0402020203020207" pitchFamily="34" charset="-120"/>
                              <a:cs typeface="Gen Jyuu Gothic Medium" panose="020B0402020203020207" pitchFamily="34" charset="-120"/>
                            </a:rPr>
                            <m:t>𝑖</m:t>
                          </m:r>
                        </m:sub>
                      </m:sSub>
                      <m:r>
                        <a:rPr lang="en-US" altLang="zh-TW" sz="4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Gen Jyuu Gothic Medium" panose="020B0402020203020207" pitchFamily="34" charset="-120"/>
                          <a:cs typeface="Gen Jyuu Gothic Medium" panose="020B0402020203020207" pitchFamily="34" charset="-120"/>
                        </a:rPr>
                        <m:t>)</m:t>
                      </m:r>
                    </m:oMath>
                  </m:oMathPara>
                </a14:m>
                <a:endParaRPr lang="zh-TW" altLang="en-US" sz="4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546" y="381211"/>
                <a:ext cx="4937121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554" y="2629651"/>
            <a:ext cx="901910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2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220514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5183" y="2224784"/>
            <a:ext cx="874776" cy="3960000"/>
          </a:xfrm>
        </p:spPr>
        <p:txBody>
          <a:bodyPr>
            <a:noAutofit/>
          </a:bodyPr>
          <a:lstStyle/>
          <a:p>
            <a:pPr algn="ctr"/>
            <a:r>
              <a:rPr lang="zh-TW" altLang="en-US" dirty="0" smtClean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反向傳播法</a:t>
            </a:r>
            <a:r>
              <a:rPr lang="en-US" altLang="zh-TW" dirty="0" smtClean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/>
            </a:r>
            <a:br>
              <a:rPr lang="en-US" altLang="zh-TW" dirty="0" smtClean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</a:br>
            <a:endParaRPr lang="zh-TW" altLang="en-US" dirty="0"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12" y="593873"/>
            <a:ext cx="1080000" cy="1080000"/>
          </a:xfrm>
          <a:prstGeom prst="rect">
            <a:avLst/>
          </a:prstGeom>
        </p:spPr>
      </p:pic>
      <p:sp>
        <p:nvSpPr>
          <p:cNvPr id="21" name="圓角矩形 20"/>
          <p:cNvSpPr/>
          <p:nvPr/>
        </p:nvSpPr>
        <p:spPr>
          <a:xfrm>
            <a:off x="2740554" y="413873"/>
            <a:ext cx="4644000" cy="7200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>
                <a:solidFill>
                  <a:srgbClr val="00B05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Back Propagation</a:t>
            </a:r>
            <a:endParaRPr lang="zh-TW" altLang="en-US" sz="4000" dirty="0">
              <a:solidFill>
                <a:srgbClr val="00B05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703314" y="59387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用來訓練多層感知器</a:t>
            </a:r>
            <a:endParaRPr lang="zh-TW" altLang="en-US" sz="2400" dirty="0">
              <a:solidFill>
                <a:srgbClr val="00206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573" y="1396151"/>
            <a:ext cx="5889695" cy="504000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2652131" y="3136544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重複更新</a:t>
            </a:r>
            <a:r>
              <a:rPr lang="zh-TW" altLang="en-US" sz="2400" dirty="0" smtClean="0">
                <a:solidFill>
                  <a:srgbClr val="FF000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權重</a:t>
            </a:r>
            <a:r>
              <a:rPr lang="zh-TW" altLang="en-US" sz="24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與</a:t>
            </a:r>
            <a:r>
              <a:rPr lang="zh-TW" altLang="en-US" sz="2400" dirty="0" smtClean="0">
                <a:solidFill>
                  <a:srgbClr val="FF000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偏差</a:t>
            </a:r>
            <a:endParaRPr lang="zh-TW" altLang="en-US" sz="2400" dirty="0">
              <a:solidFill>
                <a:srgbClr val="FF000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113793" y="405428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 smtClean="0">
                <a:solidFill>
                  <a:srgbClr val="00206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直到誤差</a:t>
            </a:r>
            <a:r>
              <a:rPr lang="zh-TW" altLang="en-US" sz="2400" dirty="0" smtClean="0">
                <a:solidFill>
                  <a:srgbClr val="FF000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收斂</a:t>
            </a:r>
            <a:endParaRPr lang="zh-TW" altLang="en-US" sz="2400" dirty="0">
              <a:solidFill>
                <a:srgbClr val="FF000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735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1118</TotalTime>
  <Words>432</Words>
  <Application>Microsoft Office PowerPoint</Application>
  <PresentationFormat>寬螢幕</PresentationFormat>
  <Paragraphs>167</Paragraphs>
  <Slides>21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3" baseType="lpstr">
      <vt:lpstr>Gen Jyuu Gothic Bold</vt:lpstr>
      <vt:lpstr>新細明體</vt:lpstr>
      <vt:lpstr>Microsoft JhengHei UI</vt:lpstr>
      <vt:lpstr>Gen Shin Gothic Medium</vt:lpstr>
      <vt:lpstr>Gen Jyuu Gothic Monospace Bold</vt:lpstr>
      <vt:lpstr>Gen Shin Gothic P Medium</vt:lpstr>
      <vt:lpstr>Cambria Math</vt:lpstr>
      <vt:lpstr>Gen Jyuu Gothic Medium</vt:lpstr>
      <vt:lpstr>Calibri Light</vt:lpstr>
      <vt:lpstr>Calibri</vt:lpstr>
      <vt:lpstr>Arial</vt:lpstr>
      <vt:lpstr>回顧</vt:lpstr>
      <vt:lpstr>類神經網路介紹與實作</vt:lpstr>
      <vt:lpstr>PowerPoint 簡報</vt:lpstr>
      <vt:lpstr>PowerPoint 簡報</vt:lpstr>
      <vt:lpstr>類神經網路</vt:lpstr>
      <vt:lpstr>描述類神經元</vt:lpstr>
      <vt:lpstr>激活函數 </vt:lpstr>
      <vt:lpstr>PowerPoint 簡報</vt:lpstr>
      <vt:lpstr>損失函數 </vt:lpstr>
      <vt:lpstr>反向傳播法 </vt:lpstr>
      <vt:lpstr>卷積神經網路</vt:lpstr>
      <vt:lpstr>PowerPoint 簡報</vt:lpstr>
      <vt:lpstr>資料選定</vt:lpstr>
      <vt:lpstr>資  料  型  態</vt:lpstr>
      <vt:lpstr>變  數  說  明</vt:lpstr>
      <vt:lpstr>PowerPoint 簡報</vt:lpstr>
      <vt:lpstr>模 型</vt:lpstr>
      <vt:lpstr>PowerPoint 簡報</vt:lpstr>
      <vt:lpstr>模 型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預測與防止人才外流</dc:title>
  <dc:creator>louis</dc:creator>
  <cp:lastModifiedBy>Charles Cao</cp:lastModifiedBy>
  <cp:revision>95</cp:revision>
  <dcterms:created xsi:type="dcterms:W3CDTF">2017-12-30T06:51:33Z</dcterms:created>
  <dcterms:modified xsi:type="dcterms:W3CDTF">2018-06-15T08:23:54Z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